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331" r:id="rId29"/>
    <p:sldId id="286" r:id="rId30"/>
    <p:sldId id="287" r:id="rId31"/>
    <p:sldId id="288" r:id="rId32"/>
    <p:sldId id="289" r:id="rId33"/>
    <p:sldId id="330" r:id="rId34"/>
    <p:sldId id="290" r:id="rId35"/>
    <p:sldId id="291" r:id="rId36"/>
    <p:sldId id="344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32" r:id="rId46"/>
    <p:sldId id="300" r:id="rId47"/>
    <p:sldId id="301" r:id="rId48"/>
    <p:sldId id="302" r:id="rId49"/>
    <p:sldId id="303" r:id="rId50"/>
    <p:sldId id="304" r:id="rId51"/>
    <p:sldId id="305" r:id="rId52"/>
    <p:sldId id="333" r:id="rId53"/>
    <p:sldId id="306" r:id="rId54"/>
    <p:sldId id="307" r:id="rId55"/>
    <p:sldId id="308" r:id="rId56"/>
    <p:sldId id="334" r:id="rId57"/>
    <p:sldId id="309" r:id="rId58"/>
    <p:sldId id="341" r:id="rId59"/>
    <p:sldId id="335" r:id="rId60"/>
    <p:sldId id="342" r:id="rId61"/>
    <p:sldId id="343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</p:sldIdLst>
  <p:sldSz cx="12192000" cy="10058400"/>
  <p:notesSz cx="121920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696" y="-3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5111" y="1967229"/>
            <a:ext cx="47910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1440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492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23" y="42671"/>
            <a:ext cx="1531620" cy="5623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320" y="457200"/>
            <a:ext cx="381000" cy="6553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6712" y="674369"/>
            <a:ext cx="802569" cy="41508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5111" y="1967229"/>
            <a:ext cx="47910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97191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492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23" y="42671"/>
            <a:ext cx="1531620" cy="5623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958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1812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71641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9855"/>
            <a:ext cx="9457055" cy="8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60957" y="1864543"/>
            <a:ext cx="8965565" cy="299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21502" y="9253759"/>
            <a:ext cx="533400" cy="187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-1396"/>
            <a:ext cx="12034520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21502" y="9253759"/>
            <a:ext cx="533400" cy="187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5287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32z.ucc.ovgu.de/sap/bc/ui2/flp?sap-client=274&amp;sap-language=EN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jp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59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70.png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8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59.png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211" y="213486"/>
            <a:ext cx="9061450" cy="3180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5580">
              <a:lnSpc>
                <a:spcPct val="100000"/>
              </a:lnSpc>
              <a:spcBef>
                <a:spcPts val="100"/>
              </a:spcBef>
            </a:pPr>
            <a:r>
              <a:rPr sz="3300" b="1" dirty="0">
                <a:latin typeface="Calibri"/>
                <a:cs typeface="Calibri"/>
              </a:rPr>
              <a:t>Summary</a:t>
            </a:r>
            <a:r>
              <a:rPr sz="3300" b="1" spc="-6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of</a:t>
            </a:r>
            <a:r>
              <a:rPr sz="3300" b="1" spc="-4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Lecture</a:t>
            </a:r>
            <a:r>
              <a:rPr sz="3300" b="1" spc="-5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3</a:t>
            </a:r>
            <a:r>
              <a:rPr sz="3300" b="1" spc="-4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and</a:t>
            </a:r>
            <a:r>
              <a:rPr sz="3300" b="1" spc="-45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5</a:t>
            </a:r>
            <a:r>
              <a:rPr sz="3300" b="1" spc="-2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–</a:t>
            </a:r>
            <a:r>
              <a:rPr sz="3300" b="1" spc="-35" dirty="0">
                <a:latin typeface="Calibri"/>
                <a:cs typeface="Calibri"/>
              </a:rPr>
              <a:t> </a:t>
            </a:r>
            <a:r>
              <a:rPr sz="3300" b="1" spc="-10" dirty="0">
                <a:latin typeface="Calibri"/>
                <a:cs typeface="Calibri"/>
              </a:rPr>
              <a:t>Tutorial</a:t>
            </a:r>
            <a:r>
              <a:rPr sz="3300" b="1" spc="-35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Week</a:t>
            </a:r>
            <a:r>
              <a:rPr sz="3300" b="1" spc="-5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4</a:t>
            </a:r>
            <a:r>
              <a:rPr sz="3300" b="1" spc="-4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&amp;</a:t>
            </a:r>
            <a:r>
              <a:rPr sz="3300" b="1" spc="-35" dirty="0">
                <a:latin typeface="Calibri"/>
                <a:cs typeface="Calibri"/>
              </a:rPr>
              <a:t> </a:t>
            </a:r>
            <a:r>
              <a:rPr sz="3300" b="1" spc="-50" dirty="0">
                <a:latin typeface="Calibri"/>
                <a:cs typeface="Calibri"/>
              </a:rPr>
              <a:t>5</a:t>
            </a:r>
            <a:endParaRPr sz="33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055"/>
              </a:spcBef>
              <a:buAutoNum type="arabicPeriod"/>
              <a:tabLst>
                <a:tab pos="469265" algn="l"/>
              </a:tabLst>
            </a:pPr>
            <a:r>
              <a:rPr sz="3300" dirty="0">
                <a:latin typeface="Calibri"/>
                <a:cs typeface="Calibri"/>
              </a:rPr>
              <a:t>Summary</a:t>
            </a:r>
            <a:r>
              <a:rPr sz="3300" spc="-6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of</a:t>
            </a:r>
            <a:r>
              <a:rPr sz="3300" spc="-3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Lecture</a:t>
            </a:r>
            <a:r>
              <a:rPr sz="3300" spc="-2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3:</a:t>
            </a:r>
            <a:r>
              <a:rPr sz="3300" spc="-3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Financial</a:t>
            </a:r>
            <a:r>
              <a:rPr sz="3300" spc="-4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Accounting</a:t>
            </a:r>
            <a:endParaRPr sz="33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</a:tabLst>
            </a:pPr>
            <a:r>
              <a:rPr sz="3300" dirty="0">
                <a:latin typeface="Calibri"/>
                <a:cs typeface="Calibri"/>
              </a:rPr>
              <a:t>Summary</a:t>
            </a:r>
            <a:r>
              <a:rPr sz="3300" spc="-5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of</a:t>
            </a:r>
            <a:r>
              <a:rPr sz="3300" spc="-2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Lecture</a:t>
            </a:r>
            <a:r>
              <a:rPr sz="3300" spc="-1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4:</a:t>
            </a:r>
            <a:r>
              <a:rPr sz="3300" spc="-2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Procurement</a:t>
            </a:r>
            <a:endParaRPr sz="33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469265" algn="l"/>
              </a:tabLst>
            </a:pPr>
            <a:r>
              <a:rPr sz="3300" spc="-10" dirty="0">
                <a:latin typeface="Calibri"/>
                <a:cs typeface="Calibri"/>
              </a:rPr>
              <a:t>Tutorial</a:t>
            </a:r>
            <a:r>
              <a:rPr sz="3300" spc="-60" dirty="0">
                <a:latin typeface="Calibri"/>
                <a:cs typeface="Calibri"/>
              </a:rPr>
              <a:t> </a:t>
            </a:r>
            <a:r>
              <a:rPr sz="3300" spc="-20" dirty="0">
                <a:latin typeface="Calibri"/>
                <a:cs typeface="Calibri"/>
              </a:rPr>
              <a:t>Weeks</a:t>
            </a:r>
            <a:r>
              <a:rPr sz="3300" spc="-7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4</a:t>
            </a:r>
            <a:r>
              <a:rPr sz="3300" spc="-6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and</a:t>
            </a:r>
            <a:r>
              <a:rPr sz="3300" spc="-60" dirty="0">
                <a:latin typeface="Calibri"/>
                <a:cs typeface="Calibri"/>
              </a:rPr>
              <a:t> </a:t>
            </a:r>
            <a:r>
              <a:rPr sz="3300" spc="-50" dirty="0">
                <a:latin typeface="Calibri"/>
                <a:cs typeface="Calibri"/>
              </a:rPr>
              <a:t>5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118" y="6003442"/>
            <a:ext cx="625988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Calibri"/>
                <a:cs typeface="Calibri"/>
              </a:rPr>
              <a:t>Lecturer/Tutor:</a:t>
            </a:r>
            <a:r>
              <a:rPr sz="2800" b="1" spc="-125" dirty="0">
                <a:latin typeface="Calibri"/>
                <a:cs typeface="Calibri"/>
              </a:rPr>
              <a:t> </a:t>
            </a:r>
            <a:r>
              <a:rPr sz="2800" b="1" spc="-55" dirty="0">
                <a:latin typeface="Calibri"/>
                <a:cs typeface="Calibri"/>
              </a:rPr>
              <a:t>Dr.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Farshid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Keivanian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54911"/>
            <a:ext cx="11744960" cy="33178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Practical</a:t>
            </a:r>
            <a:r>
              <a:rPr sz="2400" b="1" spc="-1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Implementing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effective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inventory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practices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JIT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cycle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counting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significantly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reduce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overhead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costs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improve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responsiveness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businesses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market changes.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strategic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selection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vendors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careful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supplier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relationships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critical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distance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logistics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can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impact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supply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chain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efficiency.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80664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4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2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pc="-10" dirty="0"/>
              <a:t>Optimizing</a:t>
            </a:r>
            <a:r>
              <a:rPr spc="-65" dirty="0"/>
              <a:t> </a:t>
            </a:r>
            <a:r>
              <a:rPr spc="-10" dirty="0"/>
              <a:t>Procurement </a:t>
            </a:r>
            <a:r>
              <a:rPr dirty="0"/>
              <a:t>and</a:t>
            </a:r>
            <a:r>
              <a:rPr spc="-90" dirty="0"/>
              <a:t> </a:t>
            </a:r>
            <a:r>
              <a:rPr spc="-10" dirty="0"/>
              <a:t>Inventory</a:t>
            </a:r>
            <a:r>
              <a:rPr spc="-80" dirty="0"/>
              <a:t> </a:t>
            </a:r>
            <a:r>
              <a:rPr spc="-10" dirty="0"/>
              <a:t>Management</a:t>
            </a:r>
            <a:r>
              <a:rPr spc="-70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spc="-10" dirty="0"/>
              <a:t>Australia:</a:t>
            </a:r>
            <a:r>
              <a:rPr spc="-65" dirty="0"/>
              <a:t> </a:t>
            </a:r>
            <a:r>
              <a:rPr spc="-50" dirty="0"/>
              <a:t>A </a:t>
            </a:r>
            <a:r>
              <a:rPr spc="-10" dirty="0"/>
              <a:t>Comprehensive</a:t>
            </a:r>
            <a:r>
              <a:rPr spc="-110" dirty="0"/>
              <a:t> </a:t>
            </a:r>
            <a:r>
              <a:rPr spc="-10" dirty="0"/>
              <a:t>Approach</a:t>
            </a:r>
            <a:endParaRPr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7919084" cy="12503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dirty="0"/>
              <a:t>Advanced</a:t>
            </a:r>
            <a:r>
              <a:rPr spc="-45" dirty="0"/>
              <a:t> </a:t>
            </a:r>
            <a:r>
              <a:rPr spc="-10" dirty="0"/>
              <a:t>Procurement Strategies</a:t>
            </a:r>
            <a:r>
              <a:rPr spc="-40" dirty="0"/>
              <a:t> </a:t>
            </a:r>
            <a:r>
              <a:rPr dirty="0"/>
              <a:t>and</a:t>
            </a:r>
            <a:r>
              <a:rPr spc="-80" dirty="0"/>
              <a:t> </a:t>
            </a:r>
            <a:r>
              <a:rPr spc="-10" dirty="0"/>
              <a:t>Applications</a:t>
            </a:r>
            <a:r>
              <a:rPr spc="-75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10" dirty="0"/>
              <a:t>Australian</a:t>
            </a:r>
            <a:r>
              <a:rPr spc="-55" dirty="0"/>
              <a:t> </a:t>
            </a:r>
            <a:r>
              <a:rPr spc="-10" dirty="0"/>
              <a:t>Market </a:t>
            </a:r>
            <a:r>
              <a:rPr sz="2400" dirty="0">
                <a:solidFill>
                  <a:srgbClr val="000000"/>
                </a:solidFill>
              </a:rPr>
              <a:t>Master</a:t>
            </a:r>
            <a:r>
              <a:rPr sz="2400" spc="-7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Data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in</a:t>
            </a:r>
            <a:r>
              <a:rPr sz="2400" spc="-7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Procurement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8739" y="1234821"/>
            <a:ext cx="11946255" cy="55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2575" indent="301625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314325" algn="l"/>
              </a:tabLst>
            </a:pPr>
            <a:r>
              <a:rPr sz="2400" b="1" dirty="0">
                <a:latin typeface="Calibri"/>
                <a:cs typeface="Calibri"/>
              </a:rPr>
              <a:t>Material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Master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Data: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Central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detailed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descriptions,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measure,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material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standards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regulations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vary, </a:t>
            </a:r>
            <a:r>
              <a:rPr sz="2400" dirty="0">
                <a:latin typeface="Calibri"/>
                <a:cs typeface="Calibri"/>
              </a:rPr>
              <a:t>having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detailed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master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compliance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aids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accurate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operations </a:t>
            </a:r>
            <a:r>
              <a:rPr sz="2400" dirty="0">
                <a:latin typeface="Calibri"/>
                <a:cs typeface="Calibri"/>
              </a:rPr>
              <a:t>across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states.</a:t>
            </a:r>
            <a:endParaRPr sz="2400">
              <a:latin typeface="Calibri"/>
              <a:cs typeface="Calibri"/>
            </a:endParaRPr>
          </a:p>
          <a:p>
            <a:pPr marL="12700" marR="5080" indent="301625" algn="just">
              <a:lnSpc>
                <a:spcPct val="150000"/>
              </a:lnSpc>
              <a:buAutoNum type="arabicPeriod"/>
              <a:tabLst>
                <a:tab pos="314325" algn="l"/>
              </a:tabLst>
            </a:pPr>
            <a:r>
              <a:rPr sz="2400" b="1" spc="-10" dirty="0">
                <a:latin typeface="Calibri"/>
                <a:cs typeface="Calibri"/>
              </a:rPr>
              <a:t>Vendor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Master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Data: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Essential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maintaining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suppliers.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includes </a:t>
            </a:r>
            <a:r>
              <a:rPr sz="2400" dirty="0">
                <a:latin typeface="Calibri"/>
                <a:cs typeface="Calibri"/>
              </a:rPr>
              <a:t>addresses,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payment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contact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details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critical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establishing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maintaining </a:t>
            </a:r>
            <a:r>
              <a:rPr sz="2400" dirty="0">
                <a:latin typeface="Calibri"/>
                <a:cs typeface="Calibri"/>
              </a:rPr>
              <a:t>supplier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relationships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market.</a:t>
            </a:r>
            <a:endParaRPr sz="2400">
              <a:latin typeface="Calibri"/>
              <a:cs typeface="Calibri"/>
            </a:endParaRPr>
          </a:p>
          <a:p>
            <a:pPr marL="12700" marR="311785" indent="301625">
              <a:lnSpc>
                <a:spcPct val="150000"/>
              </a:lnSpc>
              <a:buAutoNum type="arabicPeriod"/>
              <a:tabLst>
                <a:tab pos="314325" algn="l"/>
              </a:tabLst>
            </a:pPr>
            <a:r>
              <a:rPr sz="2400" b="1" spc="-10" dirty="0">
                <a:latin typeface="Calibri"/>
                <a:cs typeface="Calibri"/>
              </a:rPr>
              <a:t>Purchasing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Info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Record: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specific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vendors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materials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materials,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including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pricing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discounts.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businesses,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record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negotiating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meet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market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dynamics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competitive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94570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Advanced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50" dirty="0"/>
              <a:t> </a:t>
            </a:r>
            <a:r>
              <a:rPr spc="-10" dirty="0"/>
              <a:t>Strategies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Applications</a:t>
            </a:r>
            <a:r>
              <a:rPr spc="-7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Australian</a:t>
            </a:r>
            <a:r>
              <a:rPr spc="-35" dirty="0"/>
              <a:t> </a:t>
            </a:r>
            <a:r>
              <a:rPr spc="-10" dirty="0"/>
              <a:t>Market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685246"/>
            <a:ext cx="11962765" cy="558673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dirty="0">
                <a:latin typeface="Calibri"/>
                <a:cs typeface="Calibri"/>
              </a:rPr>
              <a:t>Master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Data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Procurement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spc="-10" dirty="0">
                <a:latin typeface="Calibri"/>
                <a:cs typeface="Calibri"/>
              </a:rPr>
              <a:t>Procurement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Process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Steps</a:t>
            </a:r>
            <a:endParaRPr sz="2400">
              <a:latin typeface="Calibri"/>
              <a:cs typeface="Calibri"/>
            </a:endParaRPr>
          </a:p>
          <a:p>
            <a:pPr marL="12700" marR="1165225" indent="301625">
              <a:lnSpc>
                <a:spcPct val="150000"/>
              </a:lnSpc>
              <a:buAutoNum type="arabicPeriod"/>
              <a:tabLst>
                <a:tab pos="314325" algn="l"/>
              </a:tabLst>
            </a:pPr>
            <a:r>
              <a:rPr sz="2400" b="1" dirty="0">
                <a:latin typeface="Calibri"/>
                <a:cs typeface="Calibri"/>
              </a:rPr>
              <a:t>Purchase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Requisition: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Initiates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process;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manually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automatically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Material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Requirements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Planning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(MRP).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vital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endParaRPr sz="2400">
              <a:latin typeface="Calibri"/>
              <a:cs typeface="Calibri"/>
            </a:endParaRPr>
          </a:p>
          <a:p>
            <a:pPr marL="12700" marR="554990">
              <a:lnSpc>
                <a:spcPct val="15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companies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manage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inventory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efficiently,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industries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manufacturing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where </a:t>
            </a:r>
            <a:r>
              <a:rPr sz="2400" dirty="0">
                <a:latin typeface="Calibri"/>
                <a:cs typeface="Calibri"/>
              </a:rPr>
              <a:t>material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fluctuate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market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demands.</a:t>
            </a:r>
            <a:endParaRPr sz="2400">
              <a:latin typeface="Calibri"/>
              <a:cs typeface="Calibri"/>
            </a:endParaRPr>
          </a:p>
          <a:p>
            <a:pPr marL="12700" marR="5080" indent="301625">
              <a:lnSpc>
                <a:spcPct val="150100"/>
              </a:lnSpc>
              <a:spcBef>
                <a:spcPts val="570"/>
              </a:spcBef>
              <a:buAutoNum type="arabicPeriod" startAt="2"/>
              <a:tabLst>
                <a:tab pos="314325" algn="l"/>
              </a:tabLst>
            </a:pPr>
            <a:r>
              <a:rPr sz="2400" b="1" dirty="0">
                <a:latin typeface="Calibri"/>
                <a:cs typeface="Calibri"/>
              </a:rPr>
              <a:t>Source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Supply: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Involves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identifying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whether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source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internal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(like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distribution centers)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external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suppliers.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decision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particularly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significant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Australia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choice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versus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international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suppliers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impact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compliance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regulations.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Advanced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50" dirty="0"/>
              <a:t> </a:t>
            </a:r>
            <a:r>
              <a:rPr spc="-10" dirty="0"/>
              <a:t>Strategies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Applications</a:t>
            </a:r>
            <a:r>
              <a:rPr spc="-7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Australian</a:t>
            </a:r>
            <a:r>
              <a:rPr spc="-35" dirty="0"/>
              <a:t> </a:t>
            </a:r>
            <a:r>
              <a:rPr spc="-10" dirty="0"/>
              <a:t>Market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1642090" cy="4030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6990" indent="301625">
              <a:lnSpc>
                <a:spcPct val="150100"/>
              </a:lnSpc>
              <a:spcBef>
                <a:spcPts val="95"/>
              </a:spcBef>
              <a:buAutoNum type="arabicPeriod" startAt="3"/>
              <a:tabLst>
                <a:tab pos="314325" algn="l"/>
              </a:tabLst>
            </a:pPr>
            <a:r>
              <a:rPr sz="2400" b="1" spc="-10" dirty="0">
                <a:latin typeface="Calibri"/>
                <a:cs typeface="Calibri"/>
              </a:rPr>
              <a:t>Vendor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Selection: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Involves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Request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Quotation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(RFQ)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cost-</a:t>
            </a:r>
            <a:r>
              <a:rPr sz="2400" spc="-10" dirty="0">
                <a:latin typeface="Calibri"/>
                <a:cs typeface="Calibri"/>
              </a:rPr>
              <a:t>effective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reliable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suppliers.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businesses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vendor </a:t>
            </a:r>
            <a:r>
              <a:rPr sz="2400" dirty="0">
                <a:latin typeface="Calibri"/>
                <a:cs typeface="Calibri"/>
              </a:rPr>
              <a:t>capabilities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competitive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pricing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optimize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chain.</a:t>
            </a:r>
            <a:endParaRPr sz="2400">
              <a:latin typeface="Calibri"/>
              <a:cs typeface="Calibri"/>
            </a:endParaRPr>
          </a:p>
          <a:p>
            <a:pPr marL="12700" marR="5080" indent="301625">
              <a:lnSpc>
                <a:spcPct val="150000"/>
              </a:lnSpc>
              <a:spcBef>
                <a:spcPts val="1295"/>
              </a:spcBef>
              <a:buAutoNum type="arabicPeriod" startAt="3"/>
              <a:tabLst>
                <a:tab pos="314325" algn="l"/>
              </a:tabLst>
            </a:pPr>
            <a:r>
              <a:rPr sz="2400" b="1" dirty="0">
                <a:latin typeface="Calibri"/>
                <a:cs typeface="Calibri"/>
              </a:rPr>
              <a:t>Purchase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Order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Processing: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request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vendor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services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under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businesses,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purchase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accurate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vendor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material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streamlined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compliant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legal requirements.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Advanced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50" dirty="0"/>
              <a:t> </a:t>
            </a:r>
            <a:r>
              <a:rPr spc="-10" dirty="0"/>
              <a:t>Strategies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Applications</a:t>
            </a:r>
            <a:r>
              <a:rPr spc="-7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Australian</a:t>
            </a:r>
            <a:r>
              <a:rPr spc="-35" dirty="0"/>
              <a:t> </a:t>
            </a:r>
            <a:r>
              <a:rPr spc="-10" dirty="0"/>
              <a:t>Market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2009120" cy="38665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latin typeface="Calibri"/>
                <a:cs typeface="Calibri"/>
              </a:rPr>
              <a:t>Practical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Application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Australia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Compliance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Localization: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Adhering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standards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regulations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crucial.</a:t>
            </a:r>
            <a:endParaRPr sz="2400">
              <a:latin typeface="Calibri"/>
              <a:cs typeface="Calibri"/>
            </a:endParaRPr>
          </a:p>
          <a:p>
            <a:pPr marL="355600" marR="1161415">
              <a:lnSpc>
                <a:spcPct val="150000"/>
              </a:lnSpc>
            </a:pPr>
            <a:r>
              <a:rPr sz="2400" spc="-10" dirty="0">
                <a:latin typeface="Calibri"/>
                <a:cs typeface="Calibri"/>
              </a:rPr>
              <a:t>Businesses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designed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meet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local requirements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safety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standards,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environmental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regulations,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labor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laws.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Supplier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Relationships: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Establishing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strong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relationships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suppliers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better </a:t>
            </a:r>
            <a:r>
              <a:rPr sz="2400" dirty="0">
                <a:latin typeface="Calibri"/>
                <a:cs typeface="Calibri"/>
              </a:rPr>
              <a:t>pricing,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loyalty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discounts,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improved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reliability.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especially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 </a:t>
            </a:r>
            <a:r>
              <a:rPr sz="2400" spc="-20" dirty="0">
                <a:latin typeface="Calibri"/>
                <a:cs typeface="Calibri"/>
              </a:rPr>
              <a:t>Australia’s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often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geographically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dispersed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market.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Advanced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50" dirty="0"/>
              <a:t> </a:t>
            </a:r>
            <a:r>
              <a:rPr spc="-10" dirty="0"/>
              <a:t>Strategies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Applications</a:t>
            </a:r>
            <a:r>
              <a:rPr spc="-7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Australian</a:t>
            </a:r>
            <a:r>
              <a:rPr spc="-35" dirty="0"/>
              <a:t> </a:t>
            </a:r>
            <a:r>
              <a:rPr spc="-10" dirty="0"/>
              <a:t>Market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2035790" cy="3317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spc="-20" dirty="0">
                <a:latin typeface="Calibri"/>
                <a:cs typeface="Calibri"/>
              </a:rPr>
              <a:t>Technology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Integration: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Implementing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advanced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technologies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ECC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helps Australian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companies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enhance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efficiency.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integration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automate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many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reduce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provide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real-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analytics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support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decision-making.</a:t>
            </a:r>
            <a:endParaRPr sz="2400">
              <a:latin typeface="Calibri"/>
              <a:cs typeface="Calibri"/>
            </a:endParaRPr>
          </a:p>
          <a:p>
            <a:pPr marL="353060" marR="27940" indent="-340360" algn="just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Strategic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Sourcing: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companies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benefit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strategic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sourcing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practices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reduce 	</a:t>
            </a:r>
            <a:r>
              <a:rPr sz="2400" dirty="0">
                <a:latin typeface="Calibri"/>
                <a:cs typeface="Calibri"/>
              </a:rPr>
              <a:t>costs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improve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efficiency.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negotiating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bulk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purchase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agreements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long-</a:t>
            </a:r>
            <a:r>
              <a:rPr sz="2400" spc="-20" dirty="0">
                <a:latin typeface="Calibri"/>
                <a:cs typeface="Calibri"/>
              </a:rPr>
              <a:t>term 	</a:t>
            </a:r>
            <a:r>
              <a:rPr sz="2400" dirty="0">
                <a:latin typeface="Calibri"/>
                <a:cs typeface="Calibri"/>
              </a:rPr>
              <a:t>contracts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key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suppliers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price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stability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continuity.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5040020"/>
            <a:ext cx="11972290" cy="1428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By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focusing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advanced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strategies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applications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 marR="665480">
              <a:lnSpc>
                <a:spcPct val="150000"/>
              </a:lnSpc>
            </a:pP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context,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businesses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optimize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achieve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greater </a:t>
            </a:r>
            <a:r>
              <a:rPr sz="2400" spc="-20" dirty="0">
                <a:latin typeface="Calibri"/>
                <a:cs typeface="Calibri"/>
              </a:rPr>
              <a:t>efficiency,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compliance,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profitability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competitive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market.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1869420" cy="33178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5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Goods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Receipt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(GR)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4320"/>
              </a:lnSpc>
              <a:spcBef>
                <a:spcPts val="384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Process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Overview: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stage,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received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external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vendors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produced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internally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officially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recorded.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impacts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stock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levels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records.</a:t>
            </a:r>
            <a:endParaRPr sz="2400">
              <a:latin typeface="Calibri"/>
              <a:cs typeface="Calibri"/>
            </a:endParaRPr>
          </a:p>
          <a:p>
            <a:pPr marL="355600" marR="50165" indent="-342900">
              <a:lnSpc>
                <a:spcPts val="432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Relevance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Australia's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strict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regulations,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accurate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goods </a:t>
            </a:r>
            <a:r>
              <a:rPr sz="2400" dirty="0">
                <a:latin typeface="Calibri"/>
                <a:cs typeface="Calibri"/>
              </a:rPr>
              <a:t>receipt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documentation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essential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compliance.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verifying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goods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060"/>
              </a:spcBef>
            </a:pPr>
            <a:r>
              <a:rPr sz="2400" dirty="0">
                <a:latin typeface="Calibri"/>
                <a:cs typeface="Calibri"/>
              </a:rPr>
              <a:t>match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purchase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critical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customs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quarantine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processes.</a:t>
            </a:r>
            <a:r>
              <a:rPr sz="2400" b="1" spc="-10" dirty="0">
                <a:latin typeface="Calibri"/>
                <a:cs typeface="Calibri"/>
              </a:rPr>
              <a:t>ustralia: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1755755" cy="44151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latin typeface="Calibri"/>
                <a:cs typeface="Calibri"/>
              </a:rPr>
              <a:t>Invoice</a:t>
            </a:r>
            <a:r>
              <a:rPr sz="2400" b="1" spc="-114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Verification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Process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Overview: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verification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involves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matching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received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vendors</a:t>
            </a:r>
            <a:endParaRPr sz="2400">
              <a:latin typeface="Calibri"/>
              <a:cs typeface="Calibri"/>
            </a:endParaRPr>
          </a:p>
          <a:p>
            <a:pPr marL="355600" marR="340995">
              <a:lnSpc>
                <a:spcPct val="150000"/>
              </a:lnSpc>
            </a:pPr>
            <a:r>
              <a:rPr sz="2400" dirty="0">
                <a:latin typeface="Calibri"/>
                <a:cs typeface="Calibri"/>
              </a:rPr>
              <a:t>with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purchase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receipts.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Discrepancies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being </a:t>
            </a:r>
            <a:r>
              <a:rPr sz="2400" dirty="0">
                <a:latin typeface="Calibri"/>
                <a:cs typeface="Calibri"/>
              </a:rPr>
              <a:t>blocked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until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resolved,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maintaining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accuracy.</a:t>
            </a:r>
            <a:endParaRPr sz="2400">
              <a:latin typeface="Calibri"/>
              <a:cs typeface="Calibri"/>
            </a:endParaRPr>
          </a:p>
          <a:p>
            <a:pPr marL="355600" marR="214629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Relevance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Australia: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Australian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businesses,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particularly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those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sectors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retail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or </a:t>
            </a:r>
            <a:r>
              <a:rPr sz="2400" spc="-10" dirty="0">
                <a:latin typeface="Calibri"/>
                <a:cs typeface="Calibri"/>
              </a:rPr>
              <a:t>manufacturing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volumes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procured,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efficient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verification processes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prevent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discrepancies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help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managing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cash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flows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effectively. </a:t>
            </a:r>
            <a:r>
              <a:rPr sz="2400" dirty="0">
                <a:latin typeface="Calibri"/>
                <a:cs typeface="Calibri"/>
              </a:rPr>
              <a:t>Automating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reduce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improve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operational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efficiency.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1805285" cy="38665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10" dirty="0">
                <a:latin typeface="Calibri"/>
                <a:cs typeface="Calibri"/>
              </a:rPr>
              <a:t>Payment</a:t>
            </a:r>
            <a:r>
              <a:rPr sz="2400" b="1" spc="-1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Processing</a:t>
            </a:r>
            <a:endParaRPr sz="2400">
              <a:latin typeface="Calibri"/>
              <a:cs typeface="Calibri"/>
            </a:endParaRPr>
          </a:p>
          <a:p>
            <a:pPr marL="355600" marR="706755" indent="-342900">
              <a:lnSpc>
                <a:spcPts val="4320"/>
              </a:lnSpc>
              <a:spcBef>
                <a:spcPts val="384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Process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Overview: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involves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actual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only </a:t>
            </a:r>
            <a:r>
              <a:rPr sz="2400" spc="-10" dirty="0">
                <a:latin typeface="Calibri"/>
                <a:cs typeface="Calibri"/>
              </a:rPr>
              <a:t>executed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after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successful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verification.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closes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cycle.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432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Relevance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Australia: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Effective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payment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vital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maintaining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healthy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supplier relationships,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market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payments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affect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business</a:t>
            </a:r>
            <a:endParaRPr sz="2400">
              <a:latin typeface="Calibri"/>
              <a:cs typeface="Calibri"/>
            </a:endParaRPr>
          </a:p>
          <a:p>
            <a:pPr marL="355600" marR="321310">
              <a:lnSpc>
                <a:spcPts val="4320"/>
              </a:lnSpc>
            </a:pPr>
            <a:r>
              <a:rPr sz="2400" dirty="0">
                <a:latin typeface="Calibri"/>
                <a:cs typeface="Calibri"/>
              </a:rPr>
              <a:t>credibility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disruptions.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electronic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banking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standards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expedite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1742420" cy="44151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10" dirty="0">
                <a:latin typeface="Calibri"/>
                <a:cs typeface="Calibri"/>
              </a:rPr>
              <a:t>Integration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with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Other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Processes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doesn't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isolation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integrated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business</a:t>
            </a:r>
            <a:endParaRPr sz="2400">
              <a:latin typeface="Calibri"/>
              <a:cs typeface="Calibri"/>
            </a:endParaRPr>
          </a:p>
          <a:p>
            <a:pPr marL="355600" marR="5080">
              <a:lnSpc>
                <a:spcPct val="150000"/>
              </a:lnSpc>
            </a:pPr>
            <a:r>
              <a:rPr sz="2400" dirty="0">
                <a:latin typeface="Calibri"/>
                <a:cs typeface="Calibri"/>
              </a:rPr>
              <a:t>functions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accounting,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quality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management,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inventory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control.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integration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facilitated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SAP,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handle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complex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reporting requirements.</a:t>
            </a:r>
            <a:endParaRPr sz="2400">
              <a:latin typeface="Calibri"/>
              <a:cs typeface="Calibri"/>
            </a:endParaRPr>
          </a:p>
          <a:p>
            <a:pPr marL="353060" marR="81280" indent="-340360" algn="just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Relevance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Australia: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Integration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particularly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Australia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 	</a:t>
            </a:r>
            <a:r>
              <a:rPr sz="2400" dirty="0">
                <a:latin typeface="Calibri"/>
                <a:cs typeface="Calibri"/>
              </a:rPr>
              <a:t>detailed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reporting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regulatory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bodies,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effective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stock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management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across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potentially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vast 	</a:t>
            </a:r>
            <a:r>
              <a:rPr sz="2400" spc="-10" dirty="0">
                <a:latin typeface="Calibri"/>
                <a:cs typeface="Calibri"/>
              </a:rPr>
              <a:t>geographic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distances,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alignment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practices.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-4762"/>
            <a:ext cx="11926570" cy="941069"/>
            <a:chOff x="-4762" y="-4762"/>
            <a:chExt cx="11926570" cy="94106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1529" y="116060"/>
              <a:ext cx="2259870" cy="8196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669780" cy="447040"/>
            </a:xfrm>
            <a:custGeom>
              <a:avLst/>
              <a:gdLst/>
              <a:ahLst/>
              <a:cxnLst/>
              <a:rect l="l" t="t" r="r" b="b"/>
              <a:pathLst>
                <a:path w="9669780" h="447040">
                  <a:moveTo>
                    <a:pt x="0" y="0"/>
                  </a:moveTo>
                  <a:lnTo>
                    <a:pt x="0" y="446532"/>
                  </a:lnTo>
                  <a:lnTo>
                    <a:pt x="9669780" y="446532"/>
                  </a:lnTo>
                  <a:lnTo>
                    <a:pt x="9669780" y="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-1396"/>
            <a:ext cx="10853420" cy="591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100"/>
              </a:spcBef>
              <a:buClr>
                <a:srgbClr val="0D0D0D"/>
              </a:buClr>
              <a:buFont typeface="Calibri"/>
              <a:buAutoNum type="arabicPeriod"/>
              <a:tabLst>
                <a:tab pos="314325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Summary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b="1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3:</a:t>
            </a:r>
            <a:r>
              <a:rPr sz="2400" b="1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Accounting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Enterprise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endParaRPr sz="2400" dirty="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75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Overview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ERP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Systems:</a:t>
            </a:r>
            <a:endParaRPr sz="2400" dirty="0">
              <a:latin typeface="Calibri"/>
              <a:cs typeface="Calibri"/>
            </a:endParaRPr>
          </a:p>
          <a:p>
            <a:pPr marL="149860" marR="5080">
              <a:lnSpc>
                <a:spcPct val="150000"/>
              </a:lnSpc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3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focuses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on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integration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within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Enterprise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Resource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Planning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(ERP)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systems,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specifically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using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SAP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primary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example.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Financial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ERP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systems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essential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capturing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managing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transactions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have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impacts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on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enterprise.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includes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activities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related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to: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35"/>
              </a:spcBef>
            </a:pPr>
            <a:endParaRPr sz="2400" dirty="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buFont typeface="Arial"/>
              <a:buChar char="•"/>
              <a:tabLst>
                <a:tab pos="492759" algn="l"/>
              </a:tabLst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General</a:t>
            </a:r>
            <a:r>
              <a:rPr sz="2400" b="1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Ledger</a:t>
            </a:r>
            <a:r>
              <a:rPr sz="2400" b="1" spc="-9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(G/L)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endParaRPr sz="2400" dirty="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492759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Accounts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Receivable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(A/R)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Payable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(A/P)</a:t>
            </a:r>
            <a:endParaRPr sz="2400" dirty="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492759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Asset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endParaRPr sz="2400" dirty="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492759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Bank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2023090" cy="448691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latin typeface="Calibri"/>
                <a:cs typeface="Calibri"/>
              </a:rPr>
              <a:t>Practical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Example: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Victoria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University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Procure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Pay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Case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Study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Insights: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Victoria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University's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approach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handling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25,000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invoices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annually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355600" marR="5080">
              <a:lnSpc>
                <a:spcPct val="150000"/>
              </a:lnSpc>
            </a:pPr>
            <a:r>
              <a:rPr sz="2400" dirty="0">
                <a:latin typeface="Calibri"/>
                <a:cs typeface="Calibri"/>
              </a:rPr>
              <a:t>"No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Pay"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policy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demonstrates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principles.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By </a:t>
            </a:r>
            <a:r>
              <a:rPr sz="2400" spc="-10" dirty="0">
                <a:latin typeface="Calibri"/>
                <a:cs typeface="Calibri"/>
              </a:rPr>
              <a:t>enforcing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policy,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university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streamlined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significantly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reducing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invoice </a:t>
            </a:r>
            <a:r>
              <a:rPr sz="2400" dirty="0">
                <a:latin typeface="Calibri"/>
                <a:cs typeface="Calibri"/>
              </a:rPr>
              <a:t>costs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$37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$3.09.</a:t>
            </a:r>
            <a:endParaRPr sz="2400">
              <a:latin typeface="Calibri"/>
              <a:cs typeface="Calibri"/>
            </a:endParaRPr>
          </a:p>
          <a:p>
            <a:pPr marL="446405" marR="798195" lvl="1" indent="-342900">
              <a:lnSpc>
                <a:spcPct val="150000"/>
              </a:lnSpc>
              <a:spcBef>
                <a:spcPts val="570"/>
              </a:spcBef>
              <a:buFont typeface="Arial"/>
              <a:buChar char="•"/>
              <a:tabLst>
                <a:tab pos="446405" algn="l"/>
              </a:tabLst>
            </a:pPr>
            <a:r>
              <a:rPr sz="2400" b="1" spc="-10" dirty="0">
                <a:latin typeface="Calibri"/>
                <a:cs typeface="Calibri"/>
              </a:rPr>
              <a:t>Relevance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Australian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Institutions: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highlights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importance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strict procurement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policies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discipline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efficiency,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adopted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institutions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optimize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improve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speeds.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dirty="0"/>
              <a:t>This</a:t>
            </a:r>
            <a:r>
              <a:rPr spc="-60" dirty="0"/>
              <a:t> </a:t>
            </a:r>
            <a:r>
              <a:rPr dirty="0"/>
              <a:t>detailed</a:t>
            </a:r>
            <a:r>
              <a:rPr spc="-65" dirty="0"/>
              <a:t> </a:t>
            </a:r>
            <a:r>
              <a:rPr dirty="0"/>
              <a:t>explanation</a:t>
            </a:r>
            <a:r>
              <a:rPr spc="-7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70" dirty="0"/>
              <a:t> </a:t>
            </a:r>
            <a:r>
              <a:rPr dirty="0"/>
              <a:t>process</a:t>
            </a:r>
            <a:r>
              <a:rPr spc="-80" dirty="0"/>
              <a:t> </a:t>
            </a:r>
            <a:r>
              <a:rPr spc="-10" dirty="0"/>
              <a:t>provides </a:t>
            </a:r>
            <a:r>
              <a:rPr dirty="0"/>
              <a:t>insights</a:t>
            </a:r>
            <a:r>
              <a:rPr spc="-65" dirty="0"/>
              <a:t> </a:t>
            </a:r>
            <a:r>
              <a:rPr dirty="0"/>
              <a:t>into</a:t>
            </a:r>
            <a:r>
              <a:rPr spc="-50" dirty="0"/>
              <a:t> </a:t>
            </a:r>
            <a:r>
              <a:rPr dirty="0"/>
              <a:t>how</a:t>
            </a:r>
            <a:r>
              <a:rPr spc="-45" dirty="0"/>
              <a:t> </a:t>
            </a:r>
            <a:r>
              <a:rPr dirty="0"/>
              <a:t>each</a:t>
            </a:r>
            <a:r>
              <a:rPr spc="-60" dirty="0"/>
              <a:t> </a:t>
            </a:r>
            <a:r>
              <a:rPr dirty="0"/>
              <a:t>step</a:t>
            </a:r>
            <a:r>
              <a:rPr spc="-85" dirty="0"/>
              <a:t> </a:t>
            </a:r>
            <a:r>
              <a:rPr dirty="0"/>
              <a:t>can</a:t>
            </a:r>
            <a:r>
              <a:rPr spc="-50" dirty="0"/>
              <a:t> </a:t>
            </a:r>
            <a:r>
              <a:rPr dirty="0"/>
              <a:t>be</a:t>
            </a:r>
            <a:r>
              <a:rPr spc="-65" dirty="0"/>
              <a:t> </a:t>
            </a:r>
            <a:r>
              <a:rPr dirty="0"/>
              <a:t>tailored</a:t>
            </a:r>
            <a:r>
              <a:rPr spc="-5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meet</a:t>
            </a:r>
            <a:r>
              <a:rPr spc="-6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10" dirty="0"/>
              <a:t>specific </a:t>
            </a:r>
            <a:r>
              <a:rPr dirty="0"/>
              <a:t>business</a:t>
            </a:r>
            <a:r>
              <a:rPr spc="-7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regulatory</a:t>
            </a:r>
            <a:r>
              <a:rPr spc="-35" dirty="0"/>
              <a:t> </a:t>
            </a:r>
            <a:r>
              <a:rPr dirty="0"/>
              <a:t>needs</a:t>
            </a:r>
            <a:r>
              <a:rPr spc="-70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spc="-10" dirty="0"/>
              <a:t>Australia,</a:t>
            </a:r>
            <a:r>
              <a:rPr spc="-60" dirty="0"/>
              <a:t> </a:t>
            </a:r>
            <a:r>
              <a:rPr dirty="0"/>
              <a:t>emphasizing</a:t>
            </a:r>
            <a:r>
              <a:rPr spc="-65" dirty="0"/>
              <a:t> </a:t>
            </a:r>
            <a:r>
              <a:rPr spc="-25" dirty="0"/>
              <a:t>the </a:t>
            </a:r>
            <a:r>
              <a:rPr dirty="0"/>
              <a:t>importance</a:t>
            </a:r>
            <a:r>
              <a:rPr spc="-5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compliance,</a:t>
            </a:r>
            <a:r>
              <a:rPr spc="-55" dirty="0"/>
              <a:t> </a:t>
            </a:r>
            <a:r>
              <a:rPr spc="-20" dirty="0"/>
              <a:t>efficiency,</a:t>
            </a:r>
            <a:r>
              <a:rPr spc="-7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10" dirty="0"/>
              <a:t>integration</a:t>
            </a:r>
            <a:r>
              <a:rPr spc="-55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spc="-10" dirty="0"/>
              <a:t>broader </a:t>
            </a:r>
            <a:r>
              <a:rPr dirty="0"/>
              <a:t>business</a:t>
            </a:r>
            <a:r>
              <a:rPr spc="-75" dirty="0"/>
              <a:t> </a:t>
            </a:r>
            <a:r>
              <a:rPr spc="-10" dirty="0"/>
              <a:t>systems.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HS2041</a:t>
            </a:r>
            <a:r>
              <a:rPr b="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–</a:t>
            </a:r>
            <a:r>
              <a:rPr b="0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Enterprise</a:t>
            </a:r>
            <a:r>
              <a:rPr b="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"/>
                <a:cs typeface="Arial"/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8272" y="3246196"/>
            <a:ext cx="5539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AE230D"/>
                </a:solidFill>
                <a:latin typeface="Arial"/>
                <a:cs typeface="Arial"/>
              </a:rPr>
              <a:t>Workshop</a:t>
            </a:r>
            <a:r>
              <a:rPr sz="3600" b="1" spc="-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AE230D"/>
                </a:solidFill>
                <a:latin typeface="Arial"/>
                <a:cs typeface="Arial"/>
              </a:rPr>
              <a:t>2</a:t>
            </a:r>
            <a:r>
              <a:rPr sz="3600" b="1" spc="-3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AE230D"/>
                </a:solidFill>
                <a:latin typeface="Arial"/>
                <a:cs typeface="Arial"/>
              </a:rPr>
              <a:t>-</a:t>
            </a:r>
            <a:r>
              <a:rPr sz="3600" b="1" spc="-16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AE230D"/>
                </a:solidFill>
                <a:latin typeface="Arial"/>
                <a:cs typeface="Arial"/>
              </a:rPr>
              <a:t>Accounting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1833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Overview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611" y="959865"/>
            <a:ext cx="10847705" cy="3355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405765" indent="-457834">
              <a:lnSpc>
                <a:spcPct val="100000"/>
              </a:lnSpc>
              <a:spcBef>
                <a:spcPts val="105"/>
              </a:spcBef>
              <a:buClr>
                <a:srgbClr val="CC0000"/>
              </a:buClr>
              <a:buSzPct val="94230"/>
              <a:buFont typeface="Wingdings"/>
              <a:buChar char=""/>
              <a:tabLst>
                <a:tab pos="469900" algn="l"/>
              </a:tabLst>
            </a:pPr>
            <a:r>
              <a:rPr sz="2600" dirty="0">
                <a:latin typeface="Arial"/>
                <a:cs typeface="Arial"/>
              </a:rPr>
              <a:t>The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function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of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accounting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provide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financial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documentation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and </a:t>
            </a:r>
            <a:r>
              <a:rPr sz="2600" dirty="0">
                <a:latin typeface="Arial"/>
                <a:cs typeface="Arial"/>
              </a:rPr>
              <a:t>information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for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enterprise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and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other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interested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parties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that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are </a:t>
            </a:r>
            <a:r>
              <a:rPr sz="2600" dirty="0">
                <a:latin typeface="Arial"/>
                <a:cs typeface="Arial"/>
              </a:rPr>
              <a:t>associated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with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it.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There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are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two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types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of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accounting:</a:t>
            </a:r>
            <a:endParaRPr sz="2600" dirty="0">
              <a:latin typeface="Arial"/>
              <a:cs typeface="Arial"/>
            </a:endParaRPr>
          </a:p>
          <a:p>
            <a:pPr marL="469900" marR="5080" indent="-457834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SzPct val="94230"/>
              <a:buFont typeface="Wingdings"/>
              <a:buChar char=""/>
              <a:tabLst>
                <a:tab pos="469900" algn="l"/>
              </a:tabLst>
            </a:pP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External</a:t>
            </a:r>
            <a:r>
              <a:rPr sz="26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accounting</a:t>
            </a:r>
            <a:r>
              <a:rPr sz="26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oriented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more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towards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satisfying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information </a:t>
            </a:r>
            <a:r>
              <a:rPr sz="2600" dirty="0">
                <a:latin typeface="Arial"/>
                <a:cs typeface="Arial"/>
              </a:rPr>
              <a:t>requirements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of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external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parties.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This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referred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Arial"/>
                <a:cs typeface="Arial"/>
              </a:rPr>
              <a:t>Financial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Accounting</a:t>
            </a:r>
            <a:r>
              <a:rPr sz="26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Arial"/>
                <a:cs typeface="Arial"/>
              </a:rPr>
              <a:t>(FI).</a:t>
            </a:r>
            <a:endParaRPr sz="2600" dirty="0">
              <a:latin typeface="Arial"/>
              <a:cs typeface="Arial"/>
            </a:endParaRPr>
          </a:p>
          <a:p>
            <a:pPr marL="469900" marR="73660" indent="-457834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SzPct val="94230"/>
              <a:buFont typeface="Wingdings"/>
              <a:buChar char=""/>
              <a:tabLst>
                <a:tab pos="469900" algn="l"/>
              </a:tabLst>
            </a:pP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Internal</a:t>
            </a:r>
            <a:r>
              <a:rPr sz="2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accounting</a:t>
            </a:r>
            <a:r>
              <a:rPr sz="2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meets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reporting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demands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of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internal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enterprise </a:t>
            </a:r>
            <a:r>
              <a:rPr sz="2600" dirty="0">
                <a:latin typeface="Arial"/>
                <a:cs typeface="Arial"/>
              </a:rPr>
              <a:t>groups.</a:t>
            </a:r>
            <a:r>
              <a:rPr sz="2600" spc="-10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This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referred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as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Cost</a:t>
            </a:r>
            <a:r>
              <a:rPr sz="2600" spc="-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Accounting</a:t>
            </a:r>
            <a:r>
              <a:rPr sz="26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Arial"/>
                <a:cs typeface="Arial"/>
              </a:rPr>
              <a:t>(CO).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2047" y="4389120"/>
            <a:ext cx="4805172" cy="20543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1173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259" y="899922"/>
            <a:ext cx="11273155" cy="467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61925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main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components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Financial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General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ledger(G/L)</a:t>
            </a:r>
            <a:r>
              <a:rPr sz="28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Sub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ledger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(accounts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payable,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accounts </a:t>
            </a:r>
            <a:r>
              <a:rPr sz="2800" dirty="0">
                <a:latin typeface="Arial"/>
                <a:cs typeface="Arial"/>
              </a:rPr>
              <a:t>receivable,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asset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accounting)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consolidation.</a:t>
            </a:r>
            <a:endParaRPr sz="2800">
              <a:latin typeface="Arial"/>
              <a:cs typeface="Arial"/>
            </a:endParaRPr>
          </a:p>
          <a:p>
            <a:pPr marL="755015" marR="5080" lvl="1" indent="-285750">
              <a:lnSpc>
                <a:spcPct val="100000"/>
              </a:lnSpc>
              <a:spcBef>
                <a:spcPts val="595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6285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General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Ledger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(G/L)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foundation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accounting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function.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as 	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complete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business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transactions.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centralised,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up-to-</a:t>
            </a:r>
            <a:r>
              <a:rPr sz="2400" spc="-20" dirty="0">
                <a:latin typeface="Arial"/>
                <a:cs typeface="Arial"/>
              </a:rPr>
              <a:t>date 	</a:t>
            </a:r>
            <a:r>
              <a:rPr sz="2400" dirty="0">
                <a:latin typeface="Arial"/>
                <a:cs typeface="Arial"/>
              </a:rPr>
              <a:t>reference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maintaining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accounts.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Actual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individual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can</a:t>
            </a:r>
            <a:r>
              <a:rPr sz="2400" spc="600" dirty="0">
                <a:latin typeface="Arial"/>
                <a:cs typeface="Arial"/>
              </a:rPr>
              <a:t> 	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checked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any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real-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processing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displaying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original 	</a:t>
            </a:r>
            <a:r>
              <a:rPr sz="2400" dirty="0">
                <a:latin typeface="Arial"/>
                <a:cs typeface="Arial"/>
              </a:rPr>
              <a:t>documents,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items,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figures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various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levels,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as:</a:t>
            </a:r>
            <a:endParaRPr sz="2400">
              <a:latin typeface="Arial"/>
              <a:cs typeface="Arial"/>
            </a:endParaRPr>
          </a:p>
          <a:p>
            <a:pPr marL="1840864" lvl="2" indent="-570865">
              <a:lnSpc>
                <a:spcPct val="100000"/>
              </a:lnSpc>
              <a:spcBef>
                <a:spcPts val="484"/>
              </a:spcBef>
              <a:buChar char="•"/>
              <a:tabLst>
                <a:tab pos="1840864" algn="l"/>
              </a:tabLst>
            </a:pPr>
            <a:r>
              <a:rPr sz="2000" dirty="0">
                <a:latin typeface="Arial"/>
                <a:cs typeface="Arial"/>
              </a:rPr>
              <a:t>Account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L="1840864" lvl="2" indent="-570865">
              <a:lnSpc>
                <a:spcPct val="100000"/>
              </a:lnSpc>
              <a:spcBef>
                <a:spcPts val="480"/>
              </a:spcBef>
              <a:buChar char="•"/>
              <a:tabLst>
                <a:tab pos="1840864" algn="l"/>
              </a:tabLst>
            </a:pPr>
            <a:r>
              <a:rPr sz="2000" spc="-10" dirty="0">
                <a:latin typeface="Arial"/>
                <a:cs typeface="Arial"/>
              </a:rPr>
              <a:t>Journals</a:t>
            </a:r>
            <a:endParaRPr sz="2000">
              <a:latin typeface="Arial"/>
              <a:cs typeface="Arial"/>
            </a:endParaRPr>
          </a:p>
          <a:p>
            <a:pPr marL="1840864" lvl="2" indent="-570865">
              <a:lnSpc>
                <a:spcPct val="100000"/>
              </a:lnSpc>
              <a:spcBef>
                <a:spcPts val="480"/>
              </a:spcBef>
              <a:buChar char="•"/>
              <a:tabLst>
                <a:tab pos="1840864" algn="l"/>
              </a:tabLst>
            </a:pPr>
            <a:r>
              <a:rPr sz="2000" spc="-10" dirty="0">
                <a:latin typeface="Arial"/>
                <a:cs typeface="Arial"/>
              </a:rPr>
              <a:t>Totals/transaction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figures</a:t>
            </a:r>
            <a:endParaRPr sz="2000">
              <a:latin typeface="Arial"/>
              <a:cs typeface="Arial"/>
            </a:endParaRPr>
          </a:p>
          <a:p>
            <a:pPr marL="1840864" lvl="2" indent="-570865">
              <a:lnSpc>
                <a:spcPct val="100000"/>
              </a:lnSpc>
              <a:spcBef>
                <a:spcPts val="480"/>
              </a:spcBef>
              <a:buChar char="•"/>
              <a:tabLst>
                <a:tab pos="1840864" algn="l"/>
              </a:tabLst>
            </a:pPr>
            <a:r>
              <a:rPr sz="2000" dirty="0">
                <a:latin typeface="Arial"/>
                <a:cs typeface="Arial"/>
              </a:rPr>
              <a:t>Balance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sheet/profit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loss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evaluations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56711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(Contd)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259" y="812214"/>
            <a:ext cx="11148060" cy="45656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8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spc="-25" dirty="0">
                <a:latin typeface="Arial"/>
                <a:cs typeface="Arial"/>
              </a:rPr>
              <a:t>Sub-</a:t>
            </a:r>
            <a:r>
              <a:rPr sz="2800" dirty="0">
                <a:latin typeface="Arial"/>
                <a:cs typeface="Arial"/>
              </a:rPr>
              <a:t>ledger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includes:</a:t>
            </a:r>
            <a:endParaRPr sz="2800">
              <a:latin typeface="Arial"/>
              <a:cs typeface="Arial"/>
            </a:endParaRPr>
          </a:p>
          <a:p>
            <a:pPr marL="755015" marR="290830" lvl="1" indent="-285750">
              <a:lnSpc>
                <a:spcPct val="100000"/>
              </a:lnSpc>
              <a:spcBef>
                <a:spcPts val="590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6285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Accounts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Payable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accounting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dealings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with 	</a:t>
            </a:r>
            <a:r>
              <a:rPr sz="2400" dirty="0">
                <a:latin typeface="Arial"/>
                <a:cs typeface="Arial"/>
              </a:rPr>
              <a:t>suppliers.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Much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obtained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procurement.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	</a:t>
            </a:r>
            <a:r>
              <a:rPr sz="2400" dirty="0">
                <a:latin typeface="Arial"/>
                <a:cs typeface="Arial"/>
              </a:rPr>
              <a:t>procure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business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scenario.</a:t>
            </a:r>
            <a:endParaRPr sz="2400">
              <a:latin typeface="Arial"/>
              <a:cs typeface="Arial"/>
            </a:endParaRPr>
          </a:p>
          <a:p>
            <a:pPr marL="755015" marR="467359" lvl="1" indent="-285750">
              <a:lnSpc>
                <a:spcPct val="100000"/>
              </a:lnSpc>
              <a:spcBef>
                <a:spcPts val="580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6285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Accounts</a:t>
            </a:r>
            <a:r>
              <a:rPr sz="2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Receivable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accounting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dealings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with 	</a:t>
            </a:r>
            <a:r>
              <a:rPr sz="2400" dirty="0">
                <a:latin typeface="Arial"/>
                <a:cs typeface="Arial"/>
              </a:rPr>
              <a:t>customers.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order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cash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business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scenario</a:t>
            </a:r>
            <a:endParaRPr sz="2400">
              <a:latin typeface="Arial"/>
              <a:cs typeface="Arial"/>
            </a:endParaRPr>
          </a:p>
          <a:p>
            <a:pPr marL="755015" marR="1332230" lvl="1" indent="-285750">
              <a:lnSpc>
                <a:spcPct val="100000"/>
              </a:lnSpc>
              <a:spcBef>
                <a:spcPts val="580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6285" algn="l"/>
              </a:tabLst>
            </a:pP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Asset</a:t>
            </a:r>
            <a:r>
              <a:rPr sz="24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Accounting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accounting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relating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	</a:t>
            </a:r>
            <a:r>
              <a:rPr sz="2400" dirty="0">
                <a:latin typeface="Arial"/>
                <a:cs typeface="Arial"/>
              </a:rPr>
              <a:t>management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assets.</a:t>
            </a:r>
            <a:endParaRPr sz="24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575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5650" algn="l"/>
              </a:tabLst>
            </a:pP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Travel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Management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manages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calculates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travel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costs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travel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planning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travel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expenses</a:t>
            </a:r>
            <a:endParaRPr sz="24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580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Bank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ledger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posting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cash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flows.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495" y="3243198"/>
            <a:ext cx="4632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Financial</a:t>
            </a:r>
            <a:r>
              <a:rPr sz="3600" spc="-20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AE230D"/>
                </a:solidFill>
                <a:latin typeface="Arial"/>
                <a:cs typeface="Arial"/>
              </a:rPr>
              <a:t>Accounting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855" y="1502663"/>
            <a:ext cx="8391144" cy="535533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8032" y="891921"/>
            <a:ext cx="11973967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A)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SAP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Log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in: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500" b="1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https://m32z.ucc.ovgu.de/sap/bc/ui2/flp?sap-client=274&amp;sap-language=EN</a:t>
            </a:r>
            <a:r>
              <a:rPr kumimoji="0" lang="en-AU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74" y="2306599"/>
            <a:ext cx="4085438" cy="1808187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Username)</a:t>
            </a:r>
            <a:r>
              <a:rPr kumimoji="0" sz="2800" b="1" i="0" u="none" strike="noStrike" kern="0" cap="none" spc="-65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Learn-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XXX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Initial</a:t>
            </a:r>
            <a:r>
              <a:rPr kumimoji="0" sz="2800" b="1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Password)</a:t>
            </a:r>
            <a:r>
              <a:rPr kumimoji="0" sz="2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learnGBI</a:t>
            </a:r>
            <a:endParaRPr kumimoji="0" lang="en-US" sz="2800" b="0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Client) </a:t>
            </a:r>
            <a:r>
              <a:rPr kumimoji="0" lang="en-US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274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15961" y="3124961"/>
            <a:ext cx="3805554" cy="3450590"/>
          </a:xfrm>
          <a:custGeom>
            <a:avLst/>
            <a:gdLst/>
            <a:ahLst/>
            <a:cxnLst/>
            <a:rect l="l" t="t" r="r" b="b"/>
            <a:pathLst>
              <a:path w="3805554" h="3450590">
                <a:moveTo>
                  <a:pt x="0" y="575056"/>
                </a:moveTo>
                <a:lnTo>
                  <a:pt x="1906" y="527888"/>
                </a:lnTo>
                <a:lnTo>
                  <a:pt x="7525" y="481771"/>
                </a:lnTo>
                <a:lnTo>
                  <a:pt x="16710" y="436852"/>
                </a:lnTo>
                <a:lnTo>
                  <a:pt x="29313" y="393281"/>
                </a:lnTo>
                <a:lnTo>
                  <a:pt x="45186" y="351204"/>
                </a:lnTo>
                <a:lnTo>
                  <a:pt x="64180" y="310770"/>
                </a:lnTo>
                <a:lnTo>
                  <a:pt x="86148" y="272126"/>
                </a:lnTo>
                <a:lnTo>
                  <a:pt x="110943" y="235421"/>
                </a:lnTo>
                <a:lnTo>
                  <a:pt x="138415" y="200802"/>
                </a:lnTo>
                <a:lnTo>
                  <a:pt x="168417" y="168417"/>
                </a:lnTo>
                <a:lnTo>
                  <a:pt x="200802" y="138415"/>
                </a:lnTo>
                <a:lnTo>
                  <a:pt x="235421" y="110943"/>
                </a:lnTo>
                <a:lnTo>
                  <a:pt x="272126" y="86148"/>
                </a:lnTo>
                <a:lnTo>
                  <a:pt x="310770" y="64180"/>
                </a:lnTo>
                <a:lnTo>
                  <a:pt x="351204" y="45186"/>
                </a:lnTo>
                <a:lnTo>
                  <a:pt x="393281" y="29313"/>
                </a:lnTo>
                <a:lnTo>
                  <a:pt x="436852" y="16710"/>
                </a:lnTo>
                <a:lnTo>
                  <a:pt x="481771" y="7525"/>
                </a:lnTo>
                <a:lnTo>
                  <a:pt x="527888" y="1906"/>
                </a:lnTo>
                <a:lnTo>
                  <a:pt x="575056" y="0"/>
                </a:lnTo>
                <a:lnTo>
                  <a:pt x="3230372" y="0"/>
                </a:lnTo>
                <a:lnTo>
                  <a:pt x="3277539" y="1906"/>
                </a:lnTo>
                <a:lnTo>
                  <a:pt x="3323656" y="7525"/>
                </a:lnTo>
                <a:lnTo>
                  <a:pt x="3368575" y="16710"/>
                </a:lnTo>
                <a:lnTo>
                  <a:pt x="3412146" y="29313"/>
                </a:lnTo>
                <a:lnTo>
                  <a:pt x="3454223" y="45186"/>
                </a:lnTo>
                <a:lnTo>
                  <a:pt x="3494657" y="64180"/>
                </a:lnTo>
                <a:lnTo>
                  <a:pt x="3533301" y="86148"/>
                </a:lnTo>
                <a:lnTo>
                  <a:pt x="3570006" y="110943"/>
                </a:lnTo>
                <a:lnTo>
                  <a:pt x="3604625" y="138415"/>
                </a:lnTo>
                <a:lnTo>
                  <a:pt x="3637010" y="168417"/>
                </a:lnTo>
                <a:lnTo>
                  <a:pt x="3667012" y="200802"/>
                </a:lnTo>
                <a:lnTo>
                  <a:pt x="3694484" y="235421"/>
                </a:lnTo>
                <a:lnTo>
                  <a:pt x="3719279" y="272126"/>
                </a:lnTo>
                <a:lnTo>
                  <a:pt x="3741247" y="310770"/>
                </a:lnTo>
                <a:lnTo>
                  <a:pt x="3760241" y="351204"/>
                </a:lnTo>
                <a:lnTo>
                  <a:pt x="3776114" y="393281"/>
                </a:lnTo>
                <a:lnTo>
                  <a:pt x="3788717" y="436852"/>
                </a:lnTo>
                <a:lnTo>
                  <a:pt x="3797902" y="481771"/>
                </a:lnTo>
                <a:lnTo>
                  <a:pt x="3803521" y="527888"/>
                </a:lnTo>
                <a:lnTo>
                  <a:pt x="3805428" y="575056"/>
                </a:lnTo>
                <a:lnTo>
                  <a:pt x="3805428" y="2875267"/>
                </a:lnTo>
                <a:lnTo>
                  <a:pt x="3803521" y="2922431"/>
                </a:lnTo>
                <a:lnTo>
                  <a:pt x="3797902" y="2968546"/>
                </a:lnTo>
                <a:lnTo>
                  <a:pt x="3788717" y="3013462"/>
                </a:lnTo>
                <a:lnTo>
                  <a:pt x="3776114" y="3057033"/>
                </a:lnTo>
                <a:lnTo>
                  <a:pt x="3760241" y="3099109"/>
                </a:lnTo>
                <a:lnTo>
                  <a:pt x="3741247" y="3139544"/>
                </a:lnTo>
                <a:lnTo>
                  <a:pt x="3719279" y="3178188"/>
                </a:lnTo>
                <a:lnTo>
                  <a:pt x="3694484" y="3214895"/>
                </a:lnTo>
                <a:lnTo>
                  <a:pt x="3667012" y="3249515"/>
                </a:lnTo>
                <a:lnTo>
                  <a:pt x="3637010" y="3281902"/>
                </a:lnTo>
                <a:lnTo>
                  <a:pt x="3604625" y="3311906"/>
                </a:lnTo>
                <a:lnTo>
                  <a:pt x="3570006" y="3339381"/>
                </a:lnTo>
                <a:lnTo>
                  <a:pt x="3533301" y="3364177"/>
                </a:lnTo>
                <a:lnTo>
                  <a:pt x="3494657" y="3386147"/>
                </a:lnTo>
                <a:lnTo>
                  <a:pt x="3454223" y="3405144"/>
                </a:lnTo>
                <a:lnTo>
                  <a:pt x="3412146" y="3421018"/>
                </a:lnTo>
                <a:lnTo>
                  <a:pt x="3368575" y="3433622"/>
                </a:lnTo>
                <a:lnTo>
                  <a:pt x="3323656" y="3442809"/>
                </a:lnTo>
                <a:lnTo>
                  <a:pt x="3277539" y="3448429"/>
                </a:lnTo>
                <a:lnTo>
                  <a:pt x="3230372" y="3450336"/>
                </a:lnTo>
                <a:lnTo>
                  <a:pt x="575056" y="3450336"/>
                </a:lnTo>
                <a:lnTo>
                  <a:pt x="527888" y="3448429"/>
                </a:lnTo>
                <a:lnTo>
                  <a:pt x="481771" y="3442809"/>
                </a:lnTo>
                <a:lnTo>
                  <a:pt x="436852" y="3433622"/>
                </a:lnTo>
                <a:lnTo>
                  <a:pt x="393281" y="3421018"/>
                </a:lnTo>
                <a:lnTo>
                  <a:pt x="351204" y="3405144"/>
                </a:lnTo>
                <a:lnTo>
                  <a:pt x="310770" y="3386147"/>
                </a:lnTo>
                <a:lnTo>
                  <a:pt x="272126" y="3364177"/>
                </a:lnTo>
                <a:lnTo>
                  <a:pt x="235421" y="3339381"/>
                </a:lnTo>
                <a:lnTo>
                  <a:pt x="200802" y="3311906"/>
                </a:lnTo>
                <a:lnTo>
                  <a:pt x="168417" y="3281902"/>
                </a:lnTo>
                <a:lnTo>
                  <a:pt x="138415" y="3249515"/>
                </a:lnTo>
                <a:lnTo>
                  <a:pt x="110943" y="3214895"/>
                </a:lnTo>
                <a:lnTo>
                  <a:pt x="86148" y="3178188"/>
                </a:lnTo>
                <a:lnTo>
                  <a:pt x="64180" y="3139544"/>
                </a:lnTo>
                <a:lnTo>
                  <a:pt x="45186" y="3099109"/>
                </a:lnTo>
                <a:lnTo>
                  <a:pt x="29313" y="3057033"/>
                </a:lnTo>
                <a:lnTo>
                  <a:pt x="16710" y="3013462"/>
                </a:lnTo>
                <a:lnTo>
                  <a:pt x="7525" y="2968546"/>
                </a:lnTo>
                <a:lnTo>
                  <a:pt x="1906" y="2922431"/>
                </a:lnTo>
                <a:lnTo>
                  <a:pt x="0" y="2875267"/>
                </a:lnTo>
                <a:lnTo>
                  <a:pt x="0" y="575056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7328" y="3429000"/>
            <a:ext cx="998219" cy="25006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290" rIns="0" bIns="0" rtlCol="0">
            <a:spAutoFit/>
          </a:bodyPr>
          <a:lstStyle/>
          <a:p>
            <a:pPr marL="92075" marR="0" lvl="0" indent="0" defTabSz="914400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Learn-</a:t>
            </a:r>
            <a:r>
              <a:rPr lang="en-US" sz="1400" spc="-25" dirty="0">
                <a:latin typeface="Calibri"/>
                <a:cs typeface="Calibri"/>
              </a:rPr>
              <a:t>XXX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447040"/>
          </a:xfrm>
          <a:custGeom>
            <a:avLst/>
            <a:gdLst/>
            <a:ahLst/>
            <a:cxnLst/>
            <a:rect l="l" t="t" r="r" b="b"/>
            <a:pathLst>
              <a:path w="12192000" h="447040">
                <a:moveTo>
                  <a:pt x="0" y="0"/>
                </a:moveTo>
                <a:lnTo>
                  <a:pt x="0" y="446532"/>
                </a:lnTo>
                <a:lnTo>
                  <a:pt x="12192000" y="446532"/>
                </a:lnTo>
                <a:lnTo>
                  <a:pt x="12192000" y="0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6.</a:t>
            </a:r>
            <a:r>
              <a:rPr spc="-55" dirty="0"/>
              <a:t> </a:t>
            </a:r>
            <a:r>
              <a:rPr spc="-10" dirty="0"/>
              <a:t>Tutorial</a:t>
            </a:r>
            <a:r>
              <a:rPr spc="-40" dirty="0"/>
              <a:t> </a:t>
            </a:r>
            <a:r>
              <a:rPr dirty="0"/>
              <a:t>Week</a:t>
            </a:r>
            <a:r>
              <a:rPr spc="-55" dirty="0"/>
              <a:t> </a:t>
            </a:r>
            <a:r>
              <a:rPr dirty="0"/>
              <a:t>2</a:t>
            </a:r>
            <a:r>
              <a:rPr spc="-55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50" dirty="0"/>
              <a:t>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92814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Accessing the Financial Accounting Space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052893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lang="en-US" sz="2800" dirty="0">
                <a:latin typeface="+mj-lt"/>
                <a:cs typeface="Arial"/>
              </a:rPr>
              <a:t>Click on Financial Accounting in the space selection bar to switch to the relevant workspace for Week 4 &amp; 5 workshops.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26819" y="2237232"/>
            <a:ext cx="7510780" cy="3540760"/>
            <a:chOff x="1226819" y="2237232"/>
            <a:chExt cx="7510780" cy="35407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819" y="2237232"/>
              <a:ext cx="6902196" cy="35402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22597" y="2571115"/>
              <a:ext cx="4714875" cy="1451610"/>
            </a:xfrm>
            <a:custGeom>
              <a:avLst/>
              <a:gdLst/>
              <a:ahLst/>
              <a:cxnLst/>
              <a:rect l="l" t="t" r="r" b="b"/>
              <a:pathLst>
                <a:path w="4714875" h="1451610">
                  <a:moveTo>
                    <a:pt x="75668" y="27308"/>
                  </a:moveTo>
                  <a:lnTo>
                    <a:pt x="70131" y="45573"/>
                  </a:lnTo>
                  <a:lnTo>
                    <a:pt x="4709159" y="1451102"/>
                  </a:lnTo>
                  <a:lnTo>
                    <a:pt x="4714748" y="1432814"/>
                  </a:lnTo>
                  <a:lnTo>
                    <a:pt x="75668" y="27308"/>
                  </a:lnTo>
                  <a:close/>
                </a:path>
                <a:path w="4714875" h="1451610">
                  <a:moveTo>
                    <a:pt x="83947" y="0"/>
                  </a:moveTo>
                  <a:lnTo>
                    <a:pt x="0" y="14350"/>
                  </a:lnTo>
                  <a:lnTo>
                    <a:pt x="61849" y="72898"/>
                  </a:lnTo>
                  <a:lnTo>
                    <a:pt x="70131" y="45573"/>
                  </a:lnTo>
                  <a:lnTo>
                    <a:pt x="58038" y="41910"/>
                  </a:lnTo>
                  <a:lnTo>
                    <a:pt x="63500" y="23622"/>
                  </a:lnTo>
                  <a:lnTo>
                    <a:pt x="76786" y="23622"/>
                  </a:lnTo>
                  <a:lnTo>
                    <a:pt x="83947" y="0"/>
                  </a:lnTo>
                  <a:close/>
                </a:path>
                <a:path w="4714875" h="1451610">
                  <a:moveTo>
                    <a:pt x="63500" y="23622"/>
                  </a:moveTo>
                  <a:lnTo>
                    <a:pt x="58038" y="41910"/>
                  </a:lnTo>
                  <a:lnTo>
                    <a:pt x="70131" y="45573"/>
                  </a:lnTo>
                  <a:lnTo>
                    <a:pt x="75668" y="27308"/>
                  </a:lnTo>
                  <a:lnTo>
                    <a:pt x="63500" y="23622"/>
                  </a:lnTo>
                  <a:close/>
                </a:path>
                <a:path w="4714875" h="1451610">
                  <a:moveTo>
                    <a:pt x="76786" y="23622"/>
                  </a:moveTo>
                  <a:lnTo>
                    <a:pt x="63500" y="23622"/>
                  </a:lnTo>
                  <a:lnTo>
                    <a:pt x="75668" y="27308"/>
                  </a:lnTo>
                  <a:lnTo>
                    <a:pt x="76786" y="2362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813418" y="3573526"/>
            <a:ext cx="299758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50" dirty="0">
                <a:latin typeface="+mj-lt"/>
                <a:cs typeface="Arial"/>
              </a:rPr>
              <a:t> </a:t>
            </a:r>
            <a:r>
              <a:rPr sz="2800" spc="-35" dirty="0">
                <a:latin typeface="+mj-lt"/>
                <a:cs typeface="Arial"/>
              </a:rPr>
              <a:t>on </a:t>
            </a:r>
            <a:r>
              <a:rPr sz="2800" b="1" spc="-10" dirty="0">
                <a:solidFill>
                  <a:srgbClr val="FF0000"/>
                </a:solidFill>
                <a:latin typeface="+mj-lt"/>
                <a:cs typeface="Arial"/>
              </a:rPr>
              <a:t>Financial </a:t>
            </a:r>
            <a:r>
              <a:rPr sz="2800" b="1" dirty="0">
                <a:solidFill>
                  <a:srgbClr val="FF0000"/>
                </a:solidFill>
                <a:latin typeface="+mj-lt"/>
                <a:cs typeface="Arial"/>
              </a:rPr>
              <a:t>Accounting</a:t>
            </a:r>
            <a:r>
              <a:rPr sz="2800" b="1" spc="-9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in </a:t>
            </a:r>
            <a:r>
              <a:rPr sz="2800" dirty="0">
                <a:latin typeface="+mj-lt"/>
                <a:cs typeface="Arial"/>
              </a:rPr>
              <a:t>the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Space </a:t>
            </a:r>
            <a:r>
              <a:rPr sz="2800" dirty="0">
                <a:latin typeface="+mj-lt"/>
                <a:cs typeface="Arial"/>
              </a:rPr>
              <a:t>Selection</a:t>
            </a:r>
            <a:r>
              <a:rPr sz="2800" spc="-55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Bar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EB7A13-DD6D-2568-BD7F-158CAB05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000"/>
          <a:stretch/>
        </p:blipFill>
        <p:spPr>
          <a:xfrm>
            <a:off x="0" y="5114613"/>
            <a:ext cx="9296400" cy="418338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36DDEE-698B-24AA-CC2C-69366DD49D03}"/>
              </a:ext>
            </a:extLst>
          </p:cNvPr>
          <p:cNvSpPr/>
          <p:nvPr/>
        </p:nvSpPr>
        <p:spPr>
          <a:xfrm>
            <a:off x="5486400" y="6490023"/>
            <a:ext cx="1752600" cy="3679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+mj-lt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+mj-lt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+mj-lt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+mj-lt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+mj-lt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+mj-lt"/>
                <a:cs typeface="Arial"/>
              </a:rPr>
              <a:t>style</a:t>
            </a:r>
            <a:endParaRPr sz="3200">
              <a:latin typeface="+mj-lt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4" y="141224"/>
            <a:ext cx="888311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+mj-lt"/>
                <a:cs typeface="Arial"/>
              </a:rPr>
              <a:t>Navigate to Manage G/L Account Master Data</a:t>
            </a:r>
            <a:endParaRPr sz="3200" dirty="0">
              <a:latin typeface="+mj-lt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221" y="641893"/>
            <a:ext cx="11856563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lang="en-US" sz="2800" spc="-150" dirty="0">
                <a:latin typeface="+mj-lt"/>
                <a:cs typeface="Arial"/>
              </a:rPr>
              <a:t>To view the Chart of Accounts, click on Manage G/L Account Master Data under the Head of Accounting section.</a:t>
            </a:r>
            <a:endParaRPr sz="2800" dirty="0">
              <a:latin typeface="+mj-lt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75276"/>
              </p:ext>
            </p:extLst>
          </p:nvPr>
        </p:nvGraphicFramePr>
        <p:xfrm>
          <a:off x="10109456" y="3400678"/>
          <a:ext cx="1997328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7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795">
                <a:tc gridSpan="4"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Manage</a:t>
                      </a:r>
                      <a:r>
                        <a:rPr sz="2800" spc="-3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G/L</a:t>
                      </a:r>
                      <a:endParaRPr sz="2800">
                        <a:latin typeface="+mj-lt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 gridSpan="3"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800" spc="-1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Account</a:t>
                      </a:r>
                      <a:endParaRPr sz="2800" dirty="0">
                        <a:latin typeface="+mj-lt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 gridSpan="2"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800" spc="-1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Master</a:t>
                      </a:r>
                      <a:endParaRPr sz="2800" dirty="0">
                        <a:latin typeface="+mj-lt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800" spc="-2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Data</a:t>
                      </a:r>
                      <a:endParaRPr sz="2800">
                        <a:latin typeface="+mj-lt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00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0210799" y="1390609"/>
            <a:ext cx="1997329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latin typeface="+mj-lt"/>
                <a:cs typeface="Arial"/>
              </a:rPr>
              <a:t>To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view</a:t>
            </a:r>
            <a:r>
              <a:rPr sz="2800" spc="-25" dirty="0">
                <a:latin typeface="+mj-lt"/>
                <a:cs typeface="Arial"/>
              </a:rPr>
              <a:t> the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Chart</a:t>
            </a:r>
            <a:r>
              <a:rPr sz="2800" spc="-15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+mj-lt"/>
                <a:cs typeface="Arial"/>
              </a:rPr>
              <a:t>of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Accounts</a:t>
            </a:r>
            <a:r>
              <a:rPr sz="2800" spc="-10" dirty="0">
                <a:latin typeface="+mj-lt"/>
                <a:cs typeface="Arial"/>
              </a:rPr>
              <a:t>, </a:t>
            </a:r>
            <a:r>
              <a:rPr sz="2800" dirty="0">
                <a:latin typeface="+mj-lt"/>
                <a:cs typeface="Arial"/>
              </a:rPr>
              <a:t>Click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spc="-35" dirty="0">
                <a:latin typeface="+mj-lt"/>
                <a:cs typeface="Arial"/>
              </a:rPr>
              <a:t>on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5656" y="1444752"/>
            <a:ext cx="9790176" cy="4664964"/>
            <a:chOff x="295656" y="1444752"/>
            <a:chExt cx="9790176" cy="466496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56" y="1444752"/>
              <a:ext cx="9790176" cy="46649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 flipV="1">
              <a:off x="989839" y="2826925"/>
              <a:ext cx="8992362" cy="147161"/>
            </a:xfrm>
            <a:custGeom>
              <a:avLst/>
              <a:gdLst/>
              <a:ahLst/>
              <a:cxnLst/>
              <a:rect l="l" t="t" r="r" b="b"/>
              <a:pathLst>
                <a:path w="947102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411" y="47625"/>
                  </a:lnTo>
                  <a:lnTo>
                    <a:pt x="63411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9471025" h="76200">
                  <a:moveTo>
                    <a:pt x="76200" y="28575"/>
                  </a:moveTo>
                  <a:lnTo>
                    <a:pt x="63411" y="28575"/>
                  </a:lnTo>
                  <a:lnTo>
                    <a:pt x="63411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9471025" h="76200">
                  <a:moveTo>
                    <a:pt x="9470517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9470517" y="47625"/>
                  </a:lnTo>
                  <a:lnTo>
                    <a:pt x="9470517" y="2857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>
                <a:latin typeface="+mj-lt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40059" y="6487707"/>
            <a:ext cx="94488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+mj-lt"/>
                <a:cs typeface="Tahoma"/>
              </a:rPr>
              <a:t>Holmes</a:t>
            </a:r>
            <a:r>
              <a:rPr sz="1000" spc="-35" dirty="0">
                <a:latin typeface="+mj-lt"/>
                <a:cs typeface="Tahoma"/>
              </a:rPr>
              <a:t> </a:t>
            </a:r>
            <a:r>
              <a:rPr sz="1000" spc="-10" dirty="0">
                <a:latin typeface="+mj-lt"/>
                <a:cs typeface="Tahoma"/>
              </a:rPr>
              <a:t>Institute</a:t>
            </a:r>
            <a:endParaRPr sz="1000">
              <a:latin typeface="+mj-lt"/>
              <a:cs typeface="Tahom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F4BE06-105F-3BBE-DE68-F5779E0F9D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125" b="14445"/>
          <a:stretch/>
        </p:blipFill>
        <p:spPr>
          <a:xfrm>
            <a:off x="319280" y="4718209"/>
            <a:ext cx="9129520" cy="536620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9EE3E43-A2C4-840F-9770-AA8D06296494}"/>
              </a:ext>
            </a:extLst>
          </p:cNvPr>
          <p:cNvSpPr/>
          <p:nvPr/>
        </p:nvSpPr>
        <p:spPr>
          <a:xfrm>
            <a:off x="685800" y="8001000"/>
            <a:ext cx="2057400" cy="20834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15667" y="675766"/>
            <a:ext cx="152971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lance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sheets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-4762"/>
            <a:ext cx="11926570" cy="941069"/>
            <a:chOff x="-4762" y="-4762"/>
            <a:chExt cx="11926570" cy="94106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1529" y="116060"/>
              <a:ext cx="2259870" cy="8196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9692640" cy="447040"/>
            </a:xfrm>
            <a:custGeom>
              <a:avLst/>
              <a:gdLst/>
              <a:ahLst/>
              <a:cxnLst/>
              <a:rect l="l" t="t" r="r" b="b"/>
              <a:pathLst>
                <a:path w="9692640" h="447040">
                  <a:moveTo>
                    <a:pt x="0" y="0"/>
                  </a:moveTo>
                  <a:lnTo>
                    <a:pt x="0" y="446532"/>
                  </a:lnTo>
                  <a:lnTo>
                    <a:pt x="9692640" y="446532"/>
                  </a:lnTo>
                  <a:lnTo>
                    <a:pt x="9692640" y="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-1396"/>
            <a:ext cx="10988675" cy="646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4325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Summary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b="1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3:</a:t>
            </a:r>
            <a:r>
              <a:rPr sz="2400" b="1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Accounting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Enterprise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750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These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components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are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crucial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preparing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statements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ba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income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statements,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which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are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vital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both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internal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external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stakeholders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executives,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auditors,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banks,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shareholders.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Key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r>
              <a:rPr sz="2400" b="1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Components:</a:t>
            </a:r>
            <a:endParaRPr sz="2400">
              <a:latin typeface="Calibri"/>
              <a:cs typeface="Calibri"/>
            </a:endParaRPr>
          </a:p>
          <a:p>
            <a:pPr marL="607060" lvl="1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60706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General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Ledger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Accounting: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backbone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systems,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recording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business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transactions</a:t>
            </a:r>
            <a:r>
              <a:rPr sz="2400" spc="-9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detail.</a:t>
            </a:r>
            <a:endParaRPr sz="2400">
              <a:latin typeface="Calibri"/>
              <a:cs typeface="Calibri"/>
            </a:endParaRPr>
          </a:p>
          <a:p>
            <a:pPr marL="607060" marR="335915" lvl="1" indent="-457834">
              <a:lnSpc>
                <a:spcPct val="150000"/>
              </a:lnSpc>
              <a:buAutoNum type="arabicPeriod" startAt="2"/>
              <a:tabLst>
                <a:tab pos="60706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Accounts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Receivable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Payable: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Tracking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all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receivables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from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customers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payables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vendors,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integrated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sales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procurement.</a:t>
            </a:r>
            <a:endParaRPr sz="2400">
              <a:latin typeface="Calibri"/>
              <a:cs typeface="Calibri"/>
            </a:endParaRPr>
          </a:p>
          <a:p>
            <a:pPr marL="607060" marR="1563370" lvl="1" indent="-457834">
              <a:lnSpc>
                <a:spcPct val="150000"/>
              </a:lnSpc>
              <a:buAutoNum type="arabicPeriod" startAt="2"/>
              <a:tabLst>
                <a:tab pos="60706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Asset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Accounting: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company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assets,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from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acquisition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depreciation.</a:t>
            </a:r>
            <a:endParaRPr sz="2400">
              <a:latin typeface="Calibri"/>
              <a:cs typeface="Calibri"/>
            </a:endParaRPr>
          </a:p>
          <a:p>
            <a:pPr marL="607060" lvl="1" indent="-457200">
              <a:lnSpc>
                <a:spcPct val="100000"/>
              </a:lnSpc>
              <a:spcBef>
                <a:spcPts val="1445"/>
              </a:spcBef>
              <a:buAutoNum type="arabicPeriod" startAt="2"/>
              <a:tabLst>
                <a:tab pos="60706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Bank</a:t>
            </a:r>
            <a:r>
              <a:rPr sz="2400" b="1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Accounting: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Handling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all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transactions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institutions.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6943" y="1186606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Filter G/L Account Information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5806" y="2440413"/>
            <a:ext cx="8970026" cy="3354219"/>
            <a:chOff x="422148" y="1446275"/>
            <a:chExt cx="9592055" cy="4039108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148" y="1446275"/>
              <a:ext cx="8970264" cy="40309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14194" y="2072893"/>
              <a:ext cx="7700009" cy="3412490"/>
            </a:xfrm>
            <a:custGeom>
              <a:avLst/>
              <a:gdLst/>
              <a:ahLst/>
              <a:cxnLst/>
              <a:rect l="l" t="t" r="r" b="b"/>
              <a:pathLst>
                <a:path w="7700009" h="3412490">
                  <a:moveTo>
                    <a:pt x="7666482" y="3396996"/>
                  </a:moveTo>
                  <a:lnTo>
                    <a:pt x="3850348" y="716216"/>
                  </a:lnTo>
                  <a:lnTo>
                    <a:pt x="3855466" y="708914"/>
                  </a:lnTo>
                  <a:lnTo>
                    <a:pt x="3866769" y="692785"/>
                  </a:lnTo>
                  <a:lnTo>
                    <a:pt x="3782568" y="680212"/>
                  </a:lnTo>
                  <a:lnTo>
                    <a:pt x="3823081" y="755142"/>
                  </a:lnTo>
                  <a:lnTo>
                    <a:pt x="3839413" y="731824"/>
                  </a:lnTo>
                  <a:lnTo>
                    <a:pt x="7655560" y="3412490"/>
                  </a:lnTo>
                  <a:lnTo>
                    <a:pt x="7666482" y="3396996"/>
                  </a:lnTo>
                  <a:close/>
                </a:path>
                <a:path w="7700009" h="3412490">
                  <a:moveTo>
                    <a:pt x="7700010" y="3054477"/>
                  </a:moveTo>
                  <a:lnTo>
                    <a:pt x="6516306" y="693166"/>
                  </a:lnTo>
                  <a:lnTo>
                    <a:pt x="7660386" y="839597"/>
                  </a:lnTo>
                  <a:lnTo>
                    <a:pt x="7662799" y="820801"/>
                  </a:lnTo>
                  <a:lnTo>
                    <a:pt x="6506057" y="672719"/>
                  </a:lnTo>
                  <a:lnTo>
                    <a:pt x="6483223" y="627176"/>
                  </a:lnTo>
                  <a:lnTo>
                    <a:pt x="6483223" y="669798"/>
                  </a:lnTo>
                  <a:lnTo>
                    <a:pt x="1815719" y="72250"/>
                  </a:lnTo>
                  <a:lnTo>
                    <a:pt x="6214834" y="134353"/>
                  </a:lnTo>
                  <a:lnTo>
                    <a:pt x="6483223" y="669798"/>
                  </a:lnTo>
                  <a:lnTo>
                    <a:pt x="6483223" y="627176"/>
                  </a:lnTo>
                  <a:lnTo>
                    <a:pt x="6236322" y="134658"/>
                  </a:lnTo>
                  <a:lnTo>
                    <a:pt x="7629144" y="154305"/>
                  </a:lnTo>
                  <a:lnTo>
                    <a:pt x="7629525" y="135255"/>
                  </a:lnTo>
                  <a:lnTo>
                    <a:pt x="6226708" y="115468"/>
                  </a:lnTo>
                  <a:lnTo>
                    <a:pt x="6219444" y="100952"/>
                  </a:lnTo>
                  <a:lnTo>
                    <a:pt x="6242177" y="89535"/>
                  </a:lnTo>
                  <a:lnTo>
                    <a:pt x="6244971" y="88138"/>
                  </a:lnTo>
                  <a:lnTo>
                    <a:pt x="6205207" y="58381"/>
                  </a:lnTo>
                  <a:lnTo>
                    <a:pt x="6205207" y="115163"/>
                  </a:lnTo>
                  <a:lnTo>
                    <a:pt x="6191529" y="114960"/>
                  </a:lnTo>
                  <a:lnTo>
                    <a:pt x="6202388" y="109512"/>
                  </a:lnTo>
                  <a:lnTo>
                    <a:pt x="6205207" y="115163"/>
                  </a:lnTo>
                  <a:lnTo>
                    <a:pt x="6205207" y="58381"/>
                  </a:lnTo>
                  <a:lnTo>
                    <a:pt x="6176772" y="37084"/>
                  </a:lnTo>
                  <a:lnTo>
                    <a:pt x="6176886" y="114757"/>
                  </a:lnTo>
                  <a:lnTo>
                    <a:pt x="1648434" y="50838"/>
                  </a:lnTo>
                  <a:lnTo>
                    <a:pt x="1542859" y="37312"/>
                  </a:lnTo>
                  <a:lnTo>
                    <a:pt x="1543062" y="35687"/>
                  </a:lnTo>
                  <a:lnTo>
                    <a:pt x="1546479" y="9017"/>
                  </a:lnTo>
                  <a:lnTo>
                    <a:pt x="1466088" y="37084"/>
                  </a:lnTo>
                  <a:lnTo>
                    <a:pt x="1483080" y="48501"/>
                  </a:lnTo>
                  <a:lnTo>
                    <a:pt x="76314" y="28638"/>
                  </a:lnTo>
                  <a:lnTo>
                    <a:pt x="76327" y="28448"/>
                  </a:lnTo>
                  <a:lnTo>
                    <a:pt x="76708" y="0"/>
                  </a:lnTo>
                  <a:lnTo>
                    <a:pt x="0" y="37084"/>
                  </a:lnTo>
                  <a:lnTo>
                    <a:pt x="75692" y="76200"/>
                  </a:lnTo>
                  <a:lnTo>
                    <a:pt x="76060" y="47688"/>
                  </a:lnTo>
                  <a:lnTo>
                    <a:pt x="76149" y="41186"/>
                  </a:lnTo>
                  <a:lnTo>
                    <a:pt x="76073" y="47498"/>
                  </a:lnTo>
                  <a:lnTo>
                    <a:pt x="76060" y="47688"/>
                  </a:lnTo>
                  <a:lnTo>
                    <a:pt x="1512062" y="67970"/>
                  </a:lnTo>
                  <a:lnTo>
                    <a:pt x="1536827" y="84582"/>
                  </a:lnTo>
                  <a:lnTo>
                    <a:pt x="1538897" y="68338"/>
                  </a:lnTo>
                  <a:lnTo>
                    <a:pt x="1646897" y="69862"/>
                  </a:lnTo>
                  <a:lnTo>
                    <a:pt x="6493459" y="690232"/>
                  </a:lnTo>
                  <a:lnTo>
                    <a:pt x="7682865" y="3063113"/>
                  </a:lnTo>
                  <a:lnTo>
                    <a:pt x="7700010" y="305447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723717" y="7481845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FA952-6463-91E2-167F-18E775D36B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8732"/>
          <a:stretch/>
        </p:blipFill>
        <p:spPr>
          <a:xfrm>
            <a:off x="157517" y="6252045"/>
            <a:ext cx="9146341" cy="3666569"/>
          </a:xfrm>
          <a:prstGeom prst="rect">
            <a:avLst/>
          </a:prstGeom>
        </p:spPr>
      </p:pic>
      <p:sp>
        <p:nvSpPr>
          <p:cNvPr id="16" name="object 9"/>
          <p:cNvSpPr txBox="1"/>
          <p:nvPr/>
        </p:nvSpPr>
        <p:spPr>
          <a:xfrm>
            <a:off x="9476070" y="1649078"/>
            <a:ext cx="2799588" cy="6045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Enter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GL00</a:t>
            </a:r>
            <a:r>
              <a:rPr sz="2800" spc="-15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or </a:t>
            </a:r>
            <a:r>
              <a:rPr sz="2800" dirty="0">
                <a:latin typeface="+mj-lt"/>
                <a:cs typeface="Arial"/>
              </a:rPr>
              <a:t>select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from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the </a:t>
            </a:r>
            <a:r>
              <a:rPr sz="2800" dirty="0">
                <a:latin typeface="+mj-lt"/>
                <a:cs typeface="Arial"/>
              </a:rPr>
              <a:t>search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screen</a:t>
            </a:r>
            <a:r>
              <a:rPr sz="2800" spc="-25" dirty="0">
                <a:latin typeface="+mj-lt"/>
                <a:cs typeface="Arial"/>
              </a:rPr>
              <a:t> in </a:t>
            </a:r>
            <a:r>
              <a:rPr sz="2800" dirty="0">
                <a:latin typeface="+mj-lt"/>
                <a:cs typeface="Arial"/>
              </a:rPr>
              <a:t>the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Chart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of </a:t>
            </a:r>
            <a:r>
              <a:rPr sz="2800" dirty="0">
                <a:latin typeface="+mj-lt"/>
                <a:cs typeface="Arial"/>
              </a:rPr>
              <a:t>Accounts</a:t>
            </a:r>
            <a:r>
              <a:rPr sz="2800" spc="-45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field.</a:t>
            </a:r>
            <a:endParaRPr sz="2800" dirty="0">
              <a:latin typeface="+mj-lt"/>
              <a:cs typeface="Arial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+mj-lt"/>
                <a:cs typeface="Arial"/>
              </a:rPr>
              <a:t>Enter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1100000 </a:t>
            </a:r>
            <a:r>
              <a:rPr sz="2800" spc="-10" dirty="0">
                <a:latin typeface="+mj-lt"/>
                <a:cs typeface="Arial"/>
              </a:rPr>
              <a:t>(Finished </a:t>
            </a:r>
            <a:r>
              <a:rPr sz="2800" dirty="0">
                <a:latin typeface="+mj-lt"/>
                <a:cs typeface="Arial"/>
              </a:rPr>
              <a:t>Goods)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or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select </a:t>
            </a:r>
            <a:r>
              <a:rPr sz="2800" dirty="0">
                <a:latin typeface="+mj-lt"/>
                <a:cs typeface="Arial"/>
              </a:rPr>
              <a:t>from the</a:t>
            </a:r>
            <a:r>
              <a:rPr sz="2800" spc="-10" dirty="0">
                <a:latin typeface="+mj-lt"/>
                <a:cs typeface="Arial"/>
              </a:rPr>
              <a:t> search </a:t>
            </a:r>
            <a:r>
              <a:rPr sz="2800" dirty="0">
                <a:latin typeface="+mj-lt"/>
                <a:cs typeface="Arial"/>
              </a:rPr>
              <a:t>screen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in</a:t>
            </a:r>
            <a:r>
              <a:rPr sz="2800" spc="-25" dirty="0">
                <a:latin typeface="+mj-lt"/>
                <a:cs typeface="Arial"/>
              </a:rPr>
              <a:t> the </a:t>
            </a:r>
            <a:r>
              <a:rPr sz="2800" dirty="0">
                <a:latin typeface="+mj-lt"/>
                <a:cs typeface="Arial"/>
              </a:rPr>
              <a:t>G/L</a:t>
            </a:r>
            <a:r>
              <a:rPr sz="2800" spc="-18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Account</a:t>
            </a:r>
            <a:r>
              <a:rPr sz="2800" spc="50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field</a:t>
            </a:r>
            <a:endParaRPr sz="2800" dirty="0">
              <a:latin typeface="+mj-lt"/>
              <a:cs typeface="Arial"/>
            </a:endParaRPr>
          </a:p>
          <a:p>
            <a:pPr marL="12700" marR="28956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+mj-lt"/>
                <a:cs typeface="Arial"/>
              </a:rPr>
              <a:t>Press</a:t>
            </a:r>
            <a:r>
              <a:rPr sz="2800" spc="-5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GO </a:t>
            </a:r>
            <a:r>
              <a:rPr sz="2800" dirty="0">
                <a:latin typeface="+mj-lt"/>
                <a:cs typeface="Arial"/>
              </a:rPr>
              <a:t>Click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&gt;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on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the </a:t>
            </a:r>
            <a:r>
              <a:rPr sz="2800" dirty="0">
                <a:latin typeface="+mj-lt"/>
                <a:cs typeface="Arial"/>
              </a:rPr>
              <a:t>account</a:t>
            </a:r>
            <a:r>
              <a:rPr sz="2800" spc="-4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list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CF1A18-2655-C83A-930A-DC7C5ECDC4BB}"/>
              </a:ext>
            </a:extLst>
          </p:cNvPr>
          <p:cNvSpPr/>
          <p:nvPr/>
        </p:nvSpPr>
        <p:spPr>
          <a:xfrm>
            <a:off x="229673" y="8080738"/>
            <a:ext cx="4349785" cy="53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96F77-C11C-C8C1-1E73-0AA39533216D}"/>
              </a:ext>
            </a:extLst>
          </p:cNvPr>
          <p:cNvSpPr txBox="1"/>
          <p:nvPr/>
        </p:nvSpPr>
        <p:spPr>
          <a:xfrm>
            <a:off x="505806" y="714611"/>
            <a:ext cx="11686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latin typeface="+mj-lt"/>
              </a:rPr>
              <a:t>Enter GL00 for the Chart of Accounts and 1100000 for the G/L Account (Finished Goods), then press Go to list the account.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View G/L Account Details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693" y="628897"/>
            <a:ext cx="1177218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lang="en-US" sz="2800" dirty="0">
                <a:latin typeface="+mj-lt"/>
                <a:cs typeface="Arial"/>
              </a:rPr>
              <a:t>Click the arrow icon ( &gt; ) on the selected account to display full Chart of Accounts details and settings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94417" y="1746580"/>
            <a:ext cx="143383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Group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this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assigned </a:t>
            </a:r>
            <a:r>
              <a:rPr sz="1800" spc="-25" dirty="0">
                <a:latin typeface="Arial"/>
                <a:cs typeface="Arial"/>
              </a:rPr>
              <a:t>to?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4047" y="1437132"/>
            <a:ext cx="9732010" cy="4049395"/>
            <a:chOff x="384047" y="1437132"/>
            <a:chExt cx="9732010" cy="40493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7" y="1437132"/>
              <a:ext cx="8982456" cy="40492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39518" y="2310764"/>
              <a:ext cx="7876540" cy="1717675"/>
            </a:xfrm>
            <a:custGeom>
              <a:avLst/>
              <a:gdLst/>
              <a:ahLst/>
              <a:cxnLst/>
              <a:rect l="l" t="t" r="r" b="b"/>
              <a:pathLst>
                <a:path w="7876540" h="1717675">
                  <a:moveTo>
                    <a:pt x="7876413" y="1698371"/>
                  </a:moveTo>
                  <a:lnTo>
                    <a:pt x="546366" y="676579"/>
                  </a:lnTo>
                  <a:lnTo>
                    <a:pt x="7876159" y="19050"/>
                  </a:lnTo>
                  <a:lnTo>
                    <a:pt x="7874381" y="0"/>
                  </a:lnTo>
                  <a:lnTo>
                    <a:pt x="463092" y="664972"/>
                  </a:lnTo>
                  <a:lnTo>
                    <a:pt x="76809" y="611124"/>
                  </a:lnTo>
                  <a:lnTo>
                    <a:pt x="76962" y="609981"/>
                  </a:lnTo>
                  <a:lnTo>
                    <a:pt x="77050" y="609346"/>
                  </a:lnTo>
                  <a:lnTo>
                    <a:pt x="80772" y="582803"/>
                  </a:lnTo>
                  <a:lnTo>
                    <a:pt x="0" y="609981"/>
                  </a:lnTo>
                  <a:lnTo>
                    <a:pt x="70231" y="658241"/>
                  </a:lnTo>
                  <a:lnTo>
                    <a:pt x="74180" y="629907"/>
                  </a:lnTo>
                  <a:lnTo>
                    <a:pt x="379501" y="672477"/>
                  </a:lnTo>
                  <a:lnTo>
                    <a:pt x="215239" y="687209"/>
                  </a:lnTo>
                  <a:lnTo>
                    <a:pt x="212725" y="658749"/>
                  </a:lnTo>
                  <a:lnTo>
                    <a:pt x="140208" y="703453"/>
                  </a:lnTo>
                  <a:lnTo>
                    <a:pt x="219456" y="734568"/>
                  </a:lnTo>
                  <a:lnTo>
                    <a:pt x="217030" y="707263"/>
                  </a:lnTo>
                  <a:lnTo>
                    <a:pt x="216928" y="706132"/>
                  </a:lnTo>
                  <a:lnTo>
                    <a:pt x="462775" y="684085"/>
                  </a:lnTo>
                  <a:lnTo>
                    <a:pt x="7873746" y="1717167"/>
                  </a:lnTo>
                  <a:lnTo>
                    <a:pt x="7876413" y="169837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94417" y="3583940"/>
            <a:ext cx="13087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Account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this?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FE35E-F837-C868-86E4-16B60DCC6C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0000"/>
          <a:stretch/>
        </p:blipFill>
        <p:spPr>
          <a:xfrm>
            <a:off x="0" y="5047090"/>
            <a:ext cx="12039600" cy="474059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7CD55A-95E6-89C2-6771-5C67B35186F9}"/>
              </a:ext>
            </a:extLst>
          </p:cNvPr>
          <p:cNvSpPr/>
          <p:nvPr/>
        </p:nvSpPr>
        <p:spPr>
          <a:xfrm>
            <a:off x="11277599" y="9372600"/>
            <a:ext cx="609601" cy="4150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44987F3-6D5D-8E8C-37D3-E048CEF7B4AB}"/>
              </a:ext>
            </a:extLst>
          </p:cNvPr>
          <p:cNvSpPr txBox="1"/>
          <p:nvPr/>
        </p:nvSpPr>
        <p:spPr>
          <a:xfrm>
            <a:off x="7373770" y="6704264"/>
            <a:ext cx="1963978" cy="44371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+mj-lt"/>
                <a:cs typeface="Arial"/>
              </a:rPr>
              <a:t>Click on this</a:t>
            </a:r>
            <a:endParaRPr sz="2800" dirty="0">
              <a:latin typeface="+mj-lt"/>
              <a:cs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80C4B0-40DE-2B84-0309-FB68227D50FD}"/>
              </a:ext>
            </a:extLst>
          </p:cNvPr>
          <p:cNvCxnSpPr/>
          <p:nvPr/>
        </p:nvCxnSpPr>
        <p:spPr>
          <a:xfrm>
            <a:off x="9366503" y="7142224"/>
            <a:ext cx="1911096" cy="2230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33A1C-8A09-4615-4BB7-219AD0FB9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EBB8777-1422-B6B8-DE25-0B718D5B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333"/>
          <a:stretch/>
        </p:blipFill>
        <p:spPr>
          <a:xfrm>
            <a:off x="0" y="5538001"/>
            <a:ext cx="12192000" cy="388619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F1C76E9-47DC-2C25-C04D-3AB8D9C3E977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1F5C6A7-AC2B-DFB8-C373-365EF716BDE2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C07119F-2BCD-ECFF-54BA-A12E0E46C3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A82A8A1-E6DE-4A4A-E2AC-DE779CDFB44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A22B842-C57A-1CD4-E13E-06153CF0B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Chart of Accounts - Overview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99DF6F4-89D2-A487-F944-5F678D400C4D}"/>
              </a:ext>
            </a:extLst>
          </p:cNvPr>
          <p:cNvSpPr txBox="1"/>
          <p:nvPr/>
        </p:nvSpPr>
        <p:spPr>
          <a:xfrm>
            <a:off x="291693" y="590751"/>
            <a:ext cx="1177218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lang="en-US" sz="2800" dirty="0">
                <a:latin typeface="+mj-lt"/>
                <a:cs typeface="Arial"/>
              </a:rPr>
              <a:t>This screen displays account control details like account type (Balance Sheet) and group (Current Asset Accounts).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E36F169-84F6-690B-1C24-3CFCD547D802}"/>
              </a:ext>
            </a:extLst>
          </p:cNvPr>
          <p:cNvSpPr txBox="1"/>
          <p:nvPr/>
        </p:nvSpPr>
        <p:spPr>
          <a:xfrm>
            <a:off x="10194417" y="1746580"/>
            <a:ext cx="143383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Group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this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assigned </a:t>
            </a:r>
            <a:r>
              <a:rPr sz="1800" spc="-25" dirty="0">
                <a:latin typeface="Arial"/>
                <a:cs typeface="Arial"/>
              </a:rPr>
              <a:t>to?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43CAB2FA-0644-B135-5876-C2BB014806D6}"/>
              </a:ext>
            </a:extLst>
          </p:cNvPr>
          <p:cNvGrpSpPr/>
          <p:nvPr/>
        </p:nvGrpSpPr>
        <p:grpSpPr>
          <a:xfrm>
            <a:off x="384047" y="1437132"/>
            <a:ext cx="9732010" cy="4049395"/>
            <a:chOff x="384047" y="1437132"/>
            <a:chExt cx="9732010" cy="4049395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7C1BD4E8-CBED-CDE7-9E9D-A01B3C0AC30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047" y="1437132"/>
              <a:ext cx="8982456" cy="4049267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5CF047E3-5EB3-7D46-40C1-ECED310E9F22}"/>
                </a:ext>
              </a:extLst>
            </p:cNvPr>
            <p:cNvSpPr/>
            <p:nvPr/>
          </p:nvSpPr>
          <p:spPr>
            <a:xfrm>
              <a:off x="2239518" y="2310764"/>
              <a:ext cx="7876540" cy="1717675"/>
            </a:xfrm>
            <a:custGeom>
              <a:avLst/>
              <a:gdLst/>
              <a:ahLst/>
              <a:cxnLst/>
              <a:rect l="l" t="t" r="r" b="b"/>
              <a:pathLst>
                <a:path w="7876540" h="1717675">
                  <a:moveTo>
                    <a:pt x="7876413" y="1698371"/>
                  </a:moveTo>
                  <a:lnTo>
                    <a:pt x="546366" y="676579"/>
                  </a:lnTo>
                  <a:lnTo>
                    <a:pt x="7876159" y="19050"/>
                  </a:lnTo>
                  <a:lnTo>
                    <a:pt x="7874381" y="0"/>
                  </a:lnTo>
                  <a:lnTo>
                    <a:pt x="463092" y="664972"/>
                  </a:lnTo>
                  <a:lnTo>
                    <a:pt x="76809" y="611124"/>
                  </a:lnTo>
                  <a:lnTo>
                    <a:pt x="76962" y="609981"/>
                  </a:lnTo>
                  <a:lnTo>
                    <a:pt x="77050" y="609346"/>
                  </a:lnTo>
                  <a:lnTo>
                    <a:pt x="80772" y="582803"/>
                  </a:lnTo>
                  <a:lnTo>
                    <a:pt x="0" y="609981"/>
                  </a:lnTo>
                  <a:lnTo>
                    <a:pt x="70231" y="658241"/>
                  </a:lnTo>
                  <a:lnTo>
                    <a:pt x="74180" y="629907"/>
                  </a:lnTo>
                  <a:lnTo>
                    <a:pt x="379501" y="672477"/>
                  </a:lnTo>
                  <a:lnTo>
                    <a:pt x="215239" y="687209"/>
                  </a:lnTo>
                  <a:lnTo>
                    <a:pt x="212725" y="658749"/>
                  </a:lnTo>
                  <a:lnTo>
                    <a:pt x="140208" y="703453"/>
                  </a:lnTo>
                  <a:lnTo>
                    <a:pt x="219456" y="734568"/>
                  </a:lnTo>
                  <a:lnTo>
                    <a:pt x="217030" y="707263"/>
                  </a:lnTo>
                  <a:lnTo>
                    <a:pt x="216928" y="706132"/>
                  </a:lnTo>
                  <a:lnTo>
                    <a:pt x="462775" y="684085"/>
                  </a:lnTo>
                  <a:lnTo>
                    <a:pt x="7873746" y="1717167"/>
                  </a:lnTo>
                  <a:lnTo>
                    <a:pt x="7876413" y="169837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9DD3FEA6-7556-9C4D-DE2B-346BCAC9F347}"/>
              </a:ext>
            </a:extLst>
          </p:cNvPr>
          <p:cNvSpPr txBox="1"/>
          <p:nvPr/>
        </p:nvSpPr>
        <p:spPr>
          <a:xfrm>
            <a:off x="10194417" y="3583940"/>
            <a:ext cx="13087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Account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this?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D97CF1C-49BD-B1F9-2061-B4B0308F00A6}"/>
              </a:ext>
            </a:extLst>
          </p:cNvPr>
          <p:cNvSpPr/>
          <p:nvPr/>
        </p:nvSpPr>
        <p:spPr>
          <a:xfrm>
            <a:off x="609600" y="8765697"/>
            <a:ext cx="2438400" cy="6292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3560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Viewing Company Code Data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317" y="641153"/>
            <a:ext cx="1177218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lang="en-US" sz="2800" dirty="0">
                <a:latin typeface="+mj-lt"/>
                <a:cs typeface="Arial"/>
              </a:rPr>
              <a:t>Click on the Company Code Data tab to see company-specific configurations for the G/L account.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4047" y="1437132"/>
            <a:ext cx="9641206" cy="4049267"/>
            <a:chOff x="384047" y="1437132"/>
            <a:chExt cx="9641206" cy="4049267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7" y="1437132"/>
              <a:ext cx="8982456" cy="40492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92758" y="2204466"/>
              <a:ext cx="8532495" cy="2350135"/>
            </a:xfrm>
            <a:custGeom>
              <a:avLst/>
              <a:gdLst/>
              <a:ahLst/>
              <a:cxnLst/>
              <a:rect l="l" t="t" r="r" b="b"/>
              <a:pathLst>
                <a:path w="8532495" h="2350135">
                  <a:moveTo>
                    <a:pt x="76042" y="27570"/>
                  </a:moveTo>
                  <a:lnTo>
                    <a:pt x="71013" y="45999"/>
                  </a:lnTo>
                  <a:lnTo>
                    <a:pt x="8527288" y="2349754"/>
                  </a:lnTo>
                  <a:lnTo>
                    <a:pt x="8532368" y="2331339"/>
                  </a:lnTo>
                  <a:lnTo>
                    <a:pt x="76042" y="27570"/>
                  </a:lnTo>
                  <a:close/>
                </a:path>
                <a:path w="8532495" h="2350135">
                  <a:moveTo>
                    <a:pt x="83565" y="0"/>
                  </a:moveTo>
                  <a:lnTo>
                    <a:pt x="0" y="16763"/>
                  </a:lnTo>
                  <a:lnTo>
                    <a:pt x="63500" y="73533"/>
                  </a:lnTo>
                  <a:lnTo>
                    <a:pt x="71013" y="45999"/>
                  </a:lnTo>
                  <a:lnTo>
                    <a:pt x="58800" y="42672"/>
                  </a:lnTo>
                  <a:lnTo>
                    <a:pt x="63880" y="24257"/>
                  </a:lnTo>
                  <a:lnTo>
                    <a:pt x="76946" y="24257"/>
                  </a:lnTo>
                  <a:lnTo>
                    <a:pt x="83565" y="0"/>
                  </a:lnTo>
                  <a:close/>
                </a:path>
                <a:path w="8532495" h="2350135">
                  <a:moveTo>
                    <a:pt x="63880" y="24257"/>
                  </a:moveTo>
                  <a:lnTo>
                    <a:pt x="58800" y="42672"/>
                  </a:lnTo>
                  <a:lnTo>
                    <a:pt x="71013" y="45999"/>
                  </a:lnTo>
                  <a:lnTo>
                    <a:pt x="76042" y="27570"/>
                  </a:lnTo>
                  <a:lnTo>
                    <a:pt x="63880" y="24257"/>
                  </a:lnTo>
                  <a:close/>
                </a:path>
                <a:path w="8532495" h="2350135">
                  <a:moveTo>
                    <a:pt x="76946" y="24257"/>
                  </a:moveTo>
                  <a:lnTo>
                    <a:pt x="63880" y="24257"/>
                  </a:lnTo>
                  <a:lnTo>
                    <a:pt x="76042" y="27570"/>
                  </a:lnTo>
                  <a:lnTo>
                    <a:pt x="76946" y="2425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124202" y="2375716"/>
            <a:ext cx="2090802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latin typeface="+mj-lt"/>
                <a:cs typeface="Arial"/>
              </a:rPr>
              <a:t>To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view</a:t>
            </a:r>
            <a:r>
              <a:rPr sz="2800" spc="-25" dirty="0">
                <a:latin typeface="+mj-lt"/>
                <a:cs typeface="Arial"/>
              </a:rPr>
              <a:t> the </a:t>
            </a:r>
            <a:r>
              <a:rPr sz="2800" dirty="0">
                <a:latin typeface="+mj-lt"/>
                <a:cs typeface="Arial"/>
              </a:rPr>
              <a:t>company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code </a:t>
            </a:r>
            <a:r>
              <a:rPr sz="2800" dirty="0">
                <a:latin typeface="+mj-lt"/>
                <a:cs typeface="Arial"/>
              </a:rPr>
              <a:t>specific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data, </a:t>
            </a:r>
            <a:r>
              <a:rPr sz="2800" dirty="0">
                <a:latin typeface="+mj-lt"/>
                <a:cs typeface="Arial"/>
              </a:rPr>
              <a:t>click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on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Company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Code</a:t>
            </a:r>
            <a:r>
              <a:rPr sz="2800" spc="-25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Data</a:t>
            </a:r>
            <a:endParaRPr sz="2800" dirty="0">
              <a:latin typeface="+mj-lt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18228F-25F3-46B2-A6F2-8E020E9266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2093"/>
          <a:stretch/>
        </p:blipFill>
        <p:spPr>
          <a:xfrm>
            <a:off x="23004" y="5159806"/>
            <a:ext cx="12192000" cy="397128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902E40-715B-ACD8-976C-12566E07985B}"/>
              </a:ext>
            </a:extLst>
          </p:cNvPr>
          <p:cNvSpPr/>
          <p:nvPr/>
        </p:nvSpPr>
        <p:spPr>
          <a:xfrm>
            <a:off x="1001353" y="7228935"/>
            <a:ext cx="1114043" cy="3653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151" y="1612172"/>
            <a:ext cx="9159240" cy="418337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0" y="673894"/>
            <a:ext cx="9479342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lang="en-US" sz="2800" dirty="0">
                <a:latin typeface="Arial"/>
                <a:cs typeface="Arial"/>
              </a:rPr>
              <a:t> Shows that the G/L account is used by DE00 and US00, with EUR and USD currencies respectively.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50293" y="685800"/>
            <a:ext cx="2565909" cy="561435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Shows that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this </a:t>
            </a:r>
            <a:r>
              <a:rPr sz="2800" dirty="0">
                <a:latin typeface="+mj-lt"/>
                <a:cs typeface="Arial"/>
              </a:rPr>
              <a:t>account</a:t>
            </a:r>
            <a:r>
              <a:rPr sz="2800" spc="-25" dirty="0">
                <a:latin typeface="+mj-lt"/>
                <a:cs typeface="Arial"/>
              </a:rPr>
              <a:t> is</a:t>
            </a:r>
            <a:r>
              <a:rPr sz="2800" dirty="0">
                <a:latin typeface="+mj-lt"/>
                <a:cs typeface="Arial"/>
              </a:rPr>
              <a:t> used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by</a:t>
            </a:r>
            <a:r>
              <a:rPr sz="2800" spc="-10" dirty="0"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DE00 </a:t>
            </a:r>
            <a:r>
              <a:rPr sz="2800" dirty="0">
                <a:latin typeface="+mj-lt"/>
                <a:cs typeface="Arial"/>
              </a:rPr>
              <a:t>and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US00 </a:t>
            </a:r>
            <a:r>
              <a:rPr sz="2800" spc="-10" dirty="0">
                <a:latin typeface="+mj-lt"/>
                <a:cs typeface="Arial"/>
              </a:rPr>
              <a:t>company codes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.</a:t>
            </a:r>
            <a:endParaRPr sz="2800" dirty="0">
              <a:latin typeface="+mj-lt"/>
              <a:cs typeface="Arial"/>
            </a:endParaRPr>
          </a:p>
          <a:p>
            <a:pPr marL="12700" marR="208915">
              <a:lnSpc>
                <a:spcPct val="100000"/>
              </a:lnSpc>
            </a:pPr>
            <a:r>
              <a:rPr sz="2800" dirty="0">
                <a:latin typeface="+mj-lt"/>
                <a:cs typeface="Arial"/>
              </a:rPr>
              <a:t>Also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shows </a:t>
            </a:r>
            <a:r>
              <a:rPr sz="2800" dirty="0">
                <a:latin typeface="+mj-lt"/>
                <a:cs typeface="Arial"/>
              </a:rPr>
              <a:t>that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this </a:t>
            </a:r>
            <a:r>
              <a:rPr sz="2800" dirty="0">
                <a:latin typeface="+mj-lt"/>
                <a:cs typeface="Arial"/>
              </a:rPr>
              <a:t>account</a:t>
            </a:r>
            <a:r>
              <a:rPr sz="2800" spc="-25" dirty="0">
                <a:latin typeface="+mj-lt"/>
                <a:cs typeface="Arial"/>
              </a:rPr>
              <a:t> has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Euros</a:t>
            </a:r>
            <a:r>
              <a:rPr sz="2800" spc="-3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(EUR) </a:t>
            </a:r>
            <a:r>
              <a:rPr sz="2800" dirty="0">
                <a:latin typeface="+mj-lt"/>
                <a:cs typeface="Arial"/>
              </a:rPr>
              <a:t>for</a:t>
            </a:r>
            <a:r>
              <a:rPr sz="2800" spc="-5" dirty="0">
                <a:latin typeface="+mj-lt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DE00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and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US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Dollars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(USD)</a:t>
            </a:r>
            <a:r>
              <a:rPr sz="2800" spc="-6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for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US00</a:t>
            </a:r>
            <a:endParaRPr sz="2800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+mj-lt"/>
                <a:cs typeface="Arial"/>
              </a:rPr>
              <a:t>company</a:t>
            </a:r>
            <a:endParaRPr sz="2800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+mj-lt"/>
                <a:cs typeface="Arial"/>
              </a:rPr>
              <a:t>codes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.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05051" y="2130713"/>
            <a:ext cx="7214234" cy="2724532"/>
          </a:xfrm>
          <a:custGeom>
            <a:avLst/>
            <a:gdLst/>
            <a:ahLst/>
            <a:cxnLst/>
            <a:rect l="l" t="t" r="r" b="b"/>
            <a:pathLst>
              <a:path w="7814309" h="3087370">
                <a:moveTo>
                  <a:pt x="7698867" y="19050"/>
                </a:moveTo>
                <a:lnTo>
                  <a:pt x="7696708" y="0"/>
                </a:lnTo>
                <a:lnTo>
                  <a:pt x="74612" y="879043"/>
                </a:lnTo>
                <a:lnTo>
                  <a:pt x="71374" y="850646"/>
                </a:lnTo>
                <a:lnTo>
                  <a:pt x="0" y="897128"/>
                </a:lnTo>
                <a:lnTo>
                  <a:pt x="80010" y="926338"/>
                </a:lnTo>
                <a:lnTo>
                  <a:pt x="76936" y="899414"/>
                </a:lnTo>
                <a:lnTo>
                  <a:pt x="76771" y="897966"/>
                </a:lnTo>
                <a:lnTo>
                  <a:pt x="7698867" y="19050"/>
                </a:lnTo>
                <a:close/>
              </a:path>
              <a:path w="7814309" h="3087370">
                <a:moveTo>
                  <a:pt x="7813802" y="3069717"/>
                </a:moveTo>
                <a:lnTo>
                  <a:pt x="2882392" y="919759"/>
                </a:lnTo>
                <a:lnTo>
                  <a:pt x="2884614" y="914654"/>
                </a:lnTo>
                <a:lnTo>
                  <a:pt x="2893822" y="893572"/>
                </a:lnTo>
                <a:lnTo>
                  <a:pt x="2808732" y="898017"/>
                </a:lnTo>
                <a:lnTo>
                  <a:pt x="2863342" y="963422"/>
                </a:lnTo>
                <a:lnTo>
                  <a:pt x="2874797" y="937171"/>
                </a:lnTo>
                <a:lnTo>
                  <a:pt x="7806182" y="3087116"/>
                </a:lnTo>
                <a:lnTo>
                  <a:pt x="7813802" y="306971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40059" y="6694752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5DAC89-3D75-5E90-D774-C877D30D52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2093"/>
          <a:stretch/>
        </p:blipFill>
        <p:spPr>
          <a:xfrm>
            <a:off x="0" y="6251485"/>
            <a:ext cx="12192000" cy="397128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D6FC81-2EA2-B494-33D8-3D3369B9FD6F}"/>
              </a:ext>
            </a:extLst>
          </p:cNvPr>
          <p:cNvSpPr/>
          <p:nvPr/>
        </p:nvSpPr>
        <p:spPr>
          <a:xfrm>
            <a:off x="978349" y="8320614"/>
            <a:ext cx="1114043" cy="3653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Company Code Assignment Details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B208D-8239-5BEF-0989-BA35807E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0">
            <a:extLst>
              <a:ext uri="{FF2B5EF4-FFF2-40B4-BE49-F238E27FC236}">
                <a16:creationId xmlns:a16="http://schemas.microsoft.com/office/drawing/2014/main" id="{C5DC93C9-FB04-9107-C994-433944FBEB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151" y="1612172"/>
            <a:ext cx="9159240" cy="418337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BAAE90FA-2000-E7D9-0634-7C10EE6A233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DE8E4B3-4C2B-3571-92C5-7E644DE626B5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3882C384-4CB8-5AE0-4355-A8578358110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DB298E8-BE57-DD8A-2873-4FC838C39BC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1C75AA8E-C56F-27CF-02DC-F84213E4D6FE}"/>
              </a:ext>
            </a:extLst>
          </p:cNvPr>
          <p:cNvSpPr txBox="1"/>
          <p:nvPr/>
        </p:nvSpPr>
        <p:spPr>
          <a:xfrm>
            <a:off x="-1" y="673894"/>
            <a:ext cx="985176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lang="en-US" sz="2800" dirty="0">
                <a:latin typeface="Arial"/>
                <a:cs typeface="Arial"/>
              </a:rPr>
              <a:t>Displays full properties and controlling data, such as financial statement versions and other assignment options.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DB09CD6-C6D5-6609-1EB5-B6411BC27B88}"/>
              </a:ext>
            </a:extLst>
          </p:cNvPr>
          <p:cNvSpPr txBox="1"/>
          <p:nvPr/>
        </p:nvSpPr>
        <p:spPr>
          <a:xfrm>
            <a:off x="9650293" y="685800"/>
            <a:ext cx="2565909" cy="561435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Shows that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this </a:t>
            </a:r>
            <a:r>
              <a:rPr sz="2800" dirty="0">
                <a:latin typeface="+mj-lt"/>
                <a:cs typeface="Arial"/>
              </a:rPr>
              <a:t>account</a:t>
            </a:r>
            <a:r>
              <a:rPr sz="2800" spc="-25" dirty="0">
                <a:latin typeface="+mj-lt"/>
                <a:cs typeface="Arial"/>
              </a:rPr>
              <a:t> is</a:t>
            </a:r>
            <a:r>
              <a:rPr sz="2800" dirty="0">
                <a:latin typeface="+mj-lt"/>
                <a:cs typeface="Arial"/>
              </a:rPr>
              <a:t> used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by</a:t>
            </a:r>
            <a:r>
              <a:rPr sz="2800" spc="-10" dirty="0"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DE00 </a:t>
            </a:r>
            <a:r>
              <a:rPr sz="2800" dirty="0">
                <a:latin typeface="+mj-lt"/>
                <a:cs typeface="Arial"/>
              </a:rPr>
              <a:t>and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US00 </a:t>
            </a:r>
            <a:r>
              <a:rPr sz="2800" spc="-10" dirty="0">
                <a:latin typeface="+mj-lt"/>
                <a:cs typeface="Arial"/>
              </a:rPr>
              <a:t>company codes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.</a:t>
            </a:r>
            <a:endParaRPr sz="2800" dirty="0">
              <a:latin typeface="+mj-lt"/>
              <a:cs typeface="Arial"/>
            </a:endParaRPr>
          </a:p>
          <a:p>
            <a:pPr marL="12700" marR="208915">
              <a:lnSpc>
                <a:spcPct val="100000"/>
              </a:lnSpc>
            </a:pPr>
            <a:r>
              <a:rPr sz="2800" dirty="0">
                <a:latin typeface="+mj-lt"/>
                <a:cs typeface="Arial"/>
              </a:rPr>
              <a:t>Also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shows </a:t>
            </a:r>
            <a:r>
              <a:rPr sz="2800" dirty="0">
                <a:latin typeface="+mj-lt"/>
                <a:cs typeface="Arial"/>
              </a:rPr>
              <a:t>that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this </a:t>
            </a:r>
            <a:r>
              <a:rPr sz="2800" dirty="0">
                <a:latin typeface="+mj-lt"/>
                <a:cs typeface="Arial"/>
              </a:rPr>
              <a:t>account</a:t>
            </a:r>
            <a:r>
              <a:rPr sz="2800" spc="-25" dirty="0">
                <a:latin typeface="+mj-lt"/>
                <a:cs typeface="Arial"/>
              </a:rPr>
              <a:t> has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Euros</a:t>
            </a:r>
            <a:r>
              <a:rPr sz="2800" spc="-3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(EUR) </a:t>
            </a:r>
            <a:r>
              <a:rPr sz="2800" dirty="0">
                <a:latin typeface="+mj-lt"/>
                <a:cs typeface="Arial"/>
              </a:rPr>
              <a:t>for</a:t>
            </a:r>
            <a:r>
              <a:rPr sz="2800" spc="-5" dirty="0">
                <a:latin typeface="+mj-lt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DE00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and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US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Dollars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(USD)</a:t>
            </a:r>
            <a:r>
              <a:rPr sz="2800" spc="-6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for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US00</a:t>
            </a:r>
            <a:endParaRPr sz="2800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+mj-lt"/>
                <a:cs typeface="Arial"/>
              </a:rPr>
              <a:t>company</a:t>
            </a:r>
            <a:endParaRPr sz="2800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+mj-lt"/>
                <a:cs typeface="Arial"/>
              </a:rPr>
              <a:t>codes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.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F5E1785-C68D-D8DA-1F3A-D2AB5EA8B670}"/>
              </a:ext>
            </a:extLst>
          </p:cNvPr>
          <p:cNvSpPr/>
          <p:nvPr/>
        </p:nvSpPr>
        <p:spPr>
          <a:xfrm>
            <a:off x="2305051" y="2130713"/>
            <a:ext cx="7214234" cy="2724532"/>
          </a:xfrm>
          <a:custGeom>
            <a:avLst/>
            <a:gdLst/>
            <a:ahLst/>
            <a:cxnLst/>
            <a:rect l="l" t="t" r="r" b="b"/>
            <a:pathLst>
              <a:path w="7814309" h="3087370">
                <a:moveTo>
                  <a:pt x="7698867" y="19050"/>
                </a:moveTo>
                <a:lnTo>
                  <a:pt x="7696708" y="0"/>
                </a:lnTo>
                <a:lnTo>
                  <a:pt x="74612" y="879043"/>
                </a:lnTo>
                <a:lnTo>
                  <a:pt x="71374" y="850646"/>
                </a:lnTo>
                <a:lnTo>
                  <a:pt x="0" y="897128"/>
                </a:lnTo>
                <a:lnTo>
                  <a:pt x="80010" y="926338"/>
                </a:lnTo>
                <a:lnTo>
                  <a:pt x="76936" y="899414"/>
                </a:lnTo>
                <a:lnTo>
                  <a:pt x="76771" y="897966"/>
                </a:lnTo>
                <a:lnTo>
                  <a:pt x="7698867" y="19050"/>
                </a:lnTo>
                <a:close/>
              </a:path>
              <a:path w="7814309" h="3087370">
                <a:moveTo>
                  <a:pt x="7813802" y="3069717"/>
                </a:moveTo>
                <a:lnTo>
                  <a:pt x="2882392" y="919759"/>
                </a:lnTo>
                <a:lnTo>
                  <a:pt x="2884614" y="914654"/>
                </a:lnTo>
                <a:lnTo>
                  <a:pt x="2893822" y="893572"/>
                </a:lnTo>
                <a:lnTo>
                  <a:pt x="2808732" y="898017"/>
                </a:lnTo>
                <a:lnTo>
                  <a:pt x="2863342" y="963422"/>
                </a:lnTo>
                <a:lnTo>
                  <a:pt x="2874797" y="937171"/>
                </a:lnTo>
                <a:lnTo>
                  <a:pt x="7806182" y="3087116"/>
                </a:lnTo>
                <a:lnTo>
                  <a:pt x="7813802" y="306971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01E6161-C870-4C48-72EF-21B9F82943C0}"/>
              </a:ext>
            </a:extLst>
          </p:cNvPr>
          <p:cNvSpPr txBox="1"/>
          <p:nvPr/>
        </p:nvSpPr>
        <p:spPr>
          <a:xfrm>
            <a:off x="10640059" y="6694752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3041AD-475E-6445-D463-E1F9EA9CB0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2093"/>
          <a:stretch/>
        </p:blipFill>
        <p:spPr>
          <a:xfrm>
            <a:off x="0" y="6251485"/>
            <a:ext cx="12192000" cy="397128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C8F95A-3657-AF3E-389E-D0E109D1DD28}"/>
              </a:ext>
            </a:extLst>
          </p:cNvPr>
          <p:cNvSpPr/>
          <p:nvPr/>
        </p:nvSpPr>
        <p:spPr>
          <a:xfrm>
            <a:off x="978349" y="8320614"/>
            <a:ext cx="1114043" cy="3653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9BFFAA9-B1FA-593C-8522-D2A007551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Additional Financial Data Views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0313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7827" y="2747213"/>
            <a:ext cx="63519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Display</a:t>
            </a:r>
            <a:r>
              <a:rPr sz="3600" spc="-2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Financial</a:t>
            </a:r>
            <a:r>
              <a:rPr sz="3600" spc="-2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AE230D"/>
                </a:solidFill>
                <a:latin typeface="Arial"/>
                <a:cs typeface="Arial"/>
              </a:rPr>
              <a:t>Statements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25312"/>
            <a:ext cx="9281416" cy="52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Accessing Balance Sheet / Income Statement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05009" y="2967086"/>
            <a:ext cx="2086991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50" dirty="0">
                <a:latin typeface="+mj-lt"/>
                <a:cs typeface="Arial"/>
              </a:rPr>
              <a:t> </a:t>
            </a:r>
            <a:r>
              <a:rPr sz="2800" spc="-35" dirty="0">
                <a:latin typeface="+mj-lt"/>
                <a:cs typeface="Arial"/>
              </a:rPr>
              <a:t>on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Balance Sheet/Income Statement</a:t>
            </a:r>
            <a:r>
              <a:rPr sz="2800" spc="-10" dirty="0">
                <a:latin typeface="+mj-lt"/>
                <a:cs typeface="Arial"/>
              </a:rPr>
              <a:t>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3108" y="1950720"/>
            <a:ext cx="9596120" cy="4384675"/>
            <a:chOff x="483108" y="1950720"/>
            <a:chExt cx="9596120" cy="43846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08" y="1950720"/>
              <a:ext cx="8846820" cy="43845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499865" y="3206623"/>
              <a:ext cx="6579234" cy="628650"/>
            </a:xfrm>
            <a:custGeom>
              <a:avLst/>
              <a:gdLst/>
              <a:ahLst/>
              <a:cxnLst/>
              <a:rect l="l" t="t" r="r" b="b"/>
              <a:pathLst>
                <a:path w="6579234" h="628650">
                  <a:moveTo>
                    <a:pt x="76723" y="28441"/>
                  </a:moveTo>
                  <a:lnTo>
                    <a:pt x="75144" y="46227"/>
                  </a:lnTo>
                  <a:lnTo>
                    <a:pt x="75043" y="47361"/>
                  </a:lnTo>
                  <a:lnTo>
                    <a:pt x="6577203" y="628395"/>
                  </a:lnTo>
                  <a:lnTo>
                    <a:pt x="6578981" y="609472"/>
                  </a:lnTo>
                  <a:lnTo>
                    <a:pt x="76723" y="28441"/>
                  </a:lnTo>
                  <a:close/>
                </a:path>
                <a:path w="6579234" h="628650">
                  <a:moveTo>
                    <a:pt x="79248" y="0"/>
                  </a:moveTo>
                  <a:lnTo>
                    <a:pt x="0" y="31114"/>
                  </a:lnTo>
                  <a:lnTo>
                    <a:pt x="72517" y="75818"/>
                  </a:lnTo>
                  <a:lnTo>
                    <a:pt x="75043" y="47361"/>
                  </a:lnTo>
                  <a:lnTo>
                    <a:pt x="62357" y="46227"/>
                  </a:lnTo>
                  <a:lnTo>
                    <a:pt x="63908" y="28441"/>
                  </a:lnTo>
                  <a:lnTo>
                    <a:pt x="64008" y="27304"/>
                  </a:lnTo>
                  <a:lnTo>
                    <a:pt x="76823" y="27304"/>
                  </a:lnTo>
                  <a:lnTo>
                    <a:pt x="79248" y="0"/>
                  </a:lnTo>
                  <a:close/>
                </a:path>
                <a:path w="6579234" h="628650">
                  <a:moveTo>
                    <a:pt x="64008" y="27304"/>
                  </a:moveTo>
                  <a:lnTo>
                    <a:pt x="62357" y="46227"/>
                  </a:lnTo>
                  <a:lnTo>
                    <a:pt x="75043" y="47361"/>
                  </a:lnTo>
                  <a:lnTo>
                    <a:pt x="76723" y="28441"/>
                  </a:lnTo>
                  <a:lnTo>
                    <a:pt x="64008" y="27304"/>
                  </a:lnTo>
                  <a:close/>
                </a:path>
                <a:path w="6579234" h="628650">
                  <a:moveTo>
                    <a:pt x="76823" y="27304"/>
                  </a:moveTo>
                  <a:lnTo>
                    <a:pt x="64008" y="27304"/>
                  </a:lnTo>
                  <a:lnTo>
                    <a:pt x="76723" y="28441"/>
                  </a:lnTo>
                  <a:lnTo>
                    <a:pt x="76823" y="2730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D2D98A-6988-8CB6-56D1-E23C61E6B6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3333"/>
          <a:stretch/>
        </p:blipFill>
        <p:spPr>
          <a:xfrm>
            <a:off x="0" y="5250614"/>
            <a:ext cx="12192000" cy="38862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B5862DB-58B5-2D41-5D75-49D336F50780}"/>
              </a:ext>
            </a:extLst>
          </p:cNvPr>
          <p:cNvSpPr/>
          <p:nvPr/>
        </p:nvSpPr>
        <p:spPr>
          <a:xfrm>
            <a:off x="4225280" y="7752222"/>
            <a:ext cx="1326170" cy="13174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A60E00-EDDD-9319-7561-FDF4C1991322}"/>
              </a:ext>
            </a:extLst>
          </p:cNvPr>
          <p:cNvSpPr/>
          <p:nvPr/>
        </p:nvSpPr>
        <p:spPr>
          <a:xfrm>
            <a:off x="4038290" y="6770859"/>
            <a:ext cx="1326170" cy="3839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A5FF45-326C-74FC-87FC-2358517A6979}"/>
              </a:ext>
            </a:extLst>
          </p:cNvPr>
          <p:cNvSpPr txBox="1"/>
          <p:nvPr/>
        </p:nvSpPr>
        <p:spPr>
          <a:xfrm>
            <a:off x="0" y="79597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latin typeface="+mj-lt"/>
              </a:rPr>
              <a:t>Click SAP to return home, select the Financial Accounting space, and then open the Balance Sheet/Income Statement app.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5641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Input Statement Parameters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522" y="1980582"/>
            <a:ext cx="11196955" cy="3890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49790" marR="15875">
              <a:lnSpc>
                <a:spcPct val="100000"/>
              </a:lnSpc>
              <a:spcBef>
                <a:spcPts val="2105"/>
              </a:spcBef>
            </a:pPr>
            <a:r>
              <a:rPr lang="en-US" sz="1800" dirty="0">
                <a:latin typeface="Arial"/>
                <a:cs typeface="Arial"/>
              </a:rPr>
              <a:t>Enter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US00 </a:t>
            </a:r>
            <a:r>
              <a:rPr lang="en-US" sz="1800" spc="-25" dirty="0">
                <a:latin typeface="Arial"/>
                <a:cs typeface="Arial"/>
              </a:rPr>
              <a:t>in </a:t>
            </a:r>
            <a:r>
              <a:rPr lang="en-US" sz="1800" dirty="0">
                <a:latin typeface="Arial"/>
                <a:cs typeface="Arial"/>
              </a:rPr>
              <a:t>the</a:t>
            </a:r>
            <a:r>
              <a:rPr lang="en-US" sz="1800" spc="-20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company </a:t>
            </a:r>
            <a:r>
              <a:rPr lang="en-US" sz="1800" dirty="0">
                <a:latin typeface="Arial"/>
                <a:cs typeface="Arial"/>
              </a:rPr>
              <a:t>code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field.</a:t>
            </a:r>
            <a:endParaRPr lang="en-US" sz="1800" dirty="0">
              <a:latin typeface="Arial"/>
              <a:cs typeface="Arial"/>
            </a:endParaRPr>
          </a:p>
          <a:p>
            <a:pPr marL="9749790" marR="5080">
              <a:lnSpc>
                <a:spcPct val="100000"/>
              </a:lnSpc>
            </a:pPr>
            <a:r>
              <a:rPr lang="en-US" sz="1800" dirty="0">
                <a:latin typeface="Arial"/>
                <a:cs typeface="Arial"/>
              </a:rPr>
              <a:t>Enter</a:t>
            </a:r>
            <a:r>
              <a:rPr lang="en-US" sz="1800" spc="-20" dirty="0"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G000</a:t>
            </a:r>
            <a:r>
              <a:rPr lang="en-US"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800" spc="-25" dirty="0">
                <a:latin typeface="Arial"/>
                <a:cs typeface="Arial"/>
              </a:rPr>
              <a:t>in </a:t>
            </a:r>
            <a:r>
              <a:rPr lang="en-US" sz="1800" dirty="0">
                <a:latin typeface="Arial"/>
                <a:cs typeface="Arial"/>
              </a:rPr>
              <a:t>the</a:t>
            </a:r>
            <a:r>
              <a:rPr lang="en-US" sz="1800" spc="-20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Statement </a:t>
            </a:r>
            <a:r>
              <a:rPr lang="en-US" sz="1800" dirty="0">
                <a:latin typeface="Arial"/>
                <a:cs typeface="Arial"/>
              </a:rPr>
              <a:t>Version</a:t>
            </a:r>
            <a:r>
              <a:rPr lang="en-US" sz="1800" spc="-13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field. </a:t>
            </a:r>
            <a:r>
              <a:rPr lang="en-US" sz="1800" dirty="0">
                <a:latin typeface="Arial"/>
                <a:cs typeface="Arial"/>
              </a:rPr>
              <a:t>Enter</a:t>
            </a:r>
            <a:r>
              <a:rPr lang="en-US" sz="1800" spc="-5" dirty="0"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08</a:t>
            </a:r>
            <a:r>
              <a:rPr lang="en-US"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800" spc="-20" dirty="0">
                <a:solidFill>
                  <a:srgbClr val="FF0000"/>
                </a:solidFill>
                <a:latin typeface="Arial"/>
                <a:cs typeface="Arial"/>
              </a:rPr>
              <a:t>2022 </a:t>
            </a:r>
            <a:r>
              <a:rPr lang="en-US" sz="1800" dirty="0">
                <a:latin typeface="Arial"/>
                <a:cs typeface="Arial"/>
              </a:rPr>
              <a:t>in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the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spc="-25" dirty="0">
                <a:latin typeface="Arial"/>
                <a:cs typeface="Arial"/>
              </a:rPr>
              <a:t>End </a:t>
            </a:r>
            <a:r>
              <a:rPr lang="en-US" sz="1800" dirty="0">
                <a:latin typeface="Arial"/>
                <a:cs typeface="Arial"/>
              </a:rPr>
              <a:t>Period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field.</a:t>
            </a:r>
            <a:endParaRPr lang="en-US" sz="1800" dirty="0">
              <a:latin typeface="Arial"/>
              <a:cs typeface="Arial"/>
            </a:endParaRPr>
          </a:p>
          <a:p>
            <a:pPr marL="9749790" marR="5080">
              <a:lnSpc>
                <a:spcPct val="100000"/>
              </a:lnSpc>
            </a:pPr>
            <a:r>
              <a:rPr lang="en-US" sz="1800" dirty="0">
                <a:latin typeface="Arial"/>
                <a:cs typeface="Arial"/>
              </a:rPr>
              <a:t>Enter</a:t>
            </a:r>
            <a:r>
              <a:rPr lang="en-US" sz="1800" spc="-5" dirty="0"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08</a:t>
            </a:r>
            <a:r>
              <a:rPr lang="en-US"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800" spc="-20" dirty="0">
                <a:solidFill>
                  <a:srgbClr val="FF0000"/>
                </a:solidFill>
                <a:latin typeface="Arial"/>
                <a:cs typeface="Arial"/>
              </a:rPr>
              <a:t>2021 </a:t>
            </a:r>
            <a:r>
              <a:rPr lang="en-US" sz="1800" dirty="0">
                <a:latin typeface="Arial"/>
                <a:cs typeface="Arial"/>
              </a:rPr>
              <a:t>in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spc="-25" dirty="0">
                <a:latin typeface="Arial"/>
                <a:cs typeface="Arial"/>
              </a:rPr>
              <a:t>the </a:t>
            </a:r>
            <a:r>
              <a:rPr lang="en-US" sz="1800" spc="-10" dirty="0">
                <a:latin typeface="Arial"/>
                <a:cs typeface="Arial"/>
              </a:rPr>
              <a:t>Comparison </a:t>
            </a:r>
            <a:r>
              <a:rPr lang="en-US" sz="1800" dirty="0">
                <a:latin typeface="Arial"/>
                <a:cs typeface="Arial"/>
              </a:rPr>
              <a:t>End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Period field.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56952" y="5861405"/>
            <a:ext cx="520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Click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27817" y="5896990"/>
            <a:ext cx="381635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980"/>
              </a:lnSpc>
            </a:pPr>
            <a:r>
              <a:rPr sz="1800" spc="-25" dirty="0">
                <a:latin typeface="Arial"/>
                <a:cs typeface="Arial"/>
              </a:rPr>
              <a:t>Go.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5048" y="1897379"/>
            <a:ext cx="9386570" cy="4404360"/>
            <a:chOff x="765048" y="1897379"/>
            <a:chExt cx="9386570" cy="44043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48" y="1897379"/>
              <a:ext cx="8808720" cy="44043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3621" y="2265044"/>
              <a:ext cx="8507730" cy="3534410"/>
            </a:xfrm>
            <a:custGeom>
              <a:avLst/>
              <a:gdLst/>
              <a:ahLst/>
              <a:cxnLst/>
              <a:rect l="l" t="t" r="r" b="b"/>
              <a:pathLst>
                <a:path w="8507730" h="3534410">
                  <a:moveTo>
                    <a:pt x="8500123" y="19050"/>
                  </a:moveTo>
                  <a:lnTo>
                    <a:pt x="8499234" y="0"/>
                  </a:lnTo>
                  <a:lnTo>
                    <a:pt x="75717" y="372059"/>
                  </a:lnTo>
                  <a:lnTo>
                    <a:pt x="74434" y="343408"/>
                  </a:lnTo>
                  <a:lnTo>
                    <a:pt x="0" y="384937"/>
                  </a:lnTo>
                  <a:lnTo>
                    <a:pt x="77863" y="419608"/>
                  </a:lnTo>
                  <a:lnTo>
                    <a:pt x="76593" y="391541"/>
                  </a:lnTo>
                  <a:lnTo>
                    <a:pt x="76568" y="390982"/>
                  </a:lnTo>
                  <a:lnTo>
                    <a:pt x="8500123" y="19050"/>
                  </a:lnTo>
                  <a:close/>
                </a:path>
                <a:path w="8507730" h="3534410">
                  <a:moveTo>
                    <a:pt x="8507616" y="3526205"/>
                  </a:moveTo>
                  <a:lnTo>
                    <a:pt x="7818056" y="2065020"/>
                  </a:lnTo>
                  <a:lnTo>
                    <a:pt x="8430019" y="2409571"/>
                  </a:lnTo>
                  <a:lnTo>
                    <a:pt x="8439290" y="2392934"/>
                  </a:lnTo>
                  <a:lnTo>
                    <a:pt x="7804010" y="2035251"/>
                  </a:lnTo>
                  <a:lnTo>
                    <a:pt x="7775346" y="1974519"/>
                  </a:lnTo>
                  <a:lnTo>
                    <a:pt x="7775346" y="2019122"/>
                  </a:lnTo>
                  <a:lnTo>
                    <a:pt x="5733389" y="869416"/>
                  </a:lnTo>
                  <a:lnTo>
                    <a:pt x="7411021" y="1247038"/>
                  </a:lnTo>
                  <a:lnTo>
                    <a:pt x="7775346" y="2019122"/>
                  </a:lnTo>
                  <a:lnTo>
                    <a:pt x="7775346" y="1974519"/>
                  </a:lnTo>
                  <a:lnTo>
                    <a:pt x="7434529" y="1252334"/>
                  </a:lnTo>
                  <a:lnTo>
                    <a:pt x="8352041" y="1458849"/>
                  </a:lnTo>
                  <a:lnTo>
                    <a:pt x="8356232" y="1440307"/>
                  </a:lnTo>
                  <a:lnTo>
                    <a:pt x="7424242" y="1230528"/>
                  </a:lnTo>
                  <a:lnTo>
                    <a:pt x="7400734" y="1180719"/>
                  </a:lnTo>
                  <a:lnTo>
                    <a:pt x="7400734" y="1225245"/>
                  </a:lnTo>
                  <a:lnTo>
                    <a:pt x="5675731" y="836955"/>
                  </a:lnTo>
                  <a:lnTo>
                    <a:pt x="5611050" y="800544"/>
                  </a:lnTo>
                  <a:lnTo>
                    <a:pt x="5611050" y="822388"/>
                  </a:lnTo>
                  <a:lnTo>
                    <a:pt x="4845431" y="650049"/>
                  </a:lnTo>
                  <a:lnTo>
                    <a:pt x="5366880" y="684911"/>
                  </a:lnTo>
                  <a:lnTo>
                    <a:pt x="5611050" y="822388"/>
                  </a:lnTo>
                  <a:lnTo>
                    <a:pt x="5611050" y="800544"/>
                  </a:lnTo>
                  <a:lnTo>
                    <a:pt x="5410924" y="687857"/>
                  </a:lnTo>
                  <a:lnTo>
                    <a:pt x="7203707" y="807707"/>
                  </a:lnTo>
                  <a:lnTo>
                    <a:pt x="7400734" y="1225245"/>
                  </a:lnTo>
                  <a:lnTo>
                    <a:pt x="7400734" y="1180719"/>
                  </a:lnTo>
                  <a:lnTo>
                    <a:pt x="7225385" y="809155"/>
                  </a:lnTo>
                  <a:lnTo>
                    <a:pt x="8433321" y="889889"/>
                  </a:lnTo>
                  <a:lnTo>
                    <a:pt x="8434591" y="870839"/>
                  </a:lnTo>
                  <a:lnTo>
                    <a:pt x="7216064" y="789393"/>
                  </a:lnTo>
                  <a:lnTo>
                    <a:pt x="7085076" y="511810"/>
                  </a:lnTo>
                  <a:lnTo>
                    <a:pt x="7109523" y="500253"/>
                  </a:lnTo>
                  <a:lnTo>
                    <a:pt x="7110870" y="499618"/>
                  </a:lnTo>
                  <a:lnTo>
                    <a:pt x="7043941" y="446913"/>
                  </a:lnTo>
                  <a:lnTo>
                    <a:pt x="7042036" y="532130"/>
                  </a:lnTo>
                  <a:lnTo>
                    <a:pt x="7067918" y="519912"/>
                  </a:lnTo>
                  <a:lnTo>
                    <a:pt x="7194385" y="787946"/>
                  </a:lnTo>
                  <a:lnTo>
                    <a:pt x="5372366" y="666140"/>
                  </a:lnTo>
                  <a:lnTo>
                    <a:pt x="5034750" y="476046"/>
                  </a:lnTo>
                  <a:lnTo>
                    <a:pt x="5038268" y="469773"/>
                  </a:lnTo>
                  <a:lnTo>
                    <a:pt x="5048770" y="451104"/>
                  </a:lnTo>
                  <a:lnTo>
                    <a:pt x="4963680" y="446913"/>
                  </a:lnTo>
                  <a:lnTo>
                    <a:pt x="5011432" y="517525"/>
                  </a:lnTo>
                  <a:lnTo>
                    <a:pt x="5025415" y="492645"/>
                  </a:lnTo>
                  <a:lnTo>
                    <a:pt x="5328323" y="663206"/>
                  </a:lnTo>
                  <a:lnTo>
                    <a:pt x="4724514" y="622833"/>
                  </a:lnTo>
                  <a:lnTo>
                    <a:pt x="3976293" y="454406"/>
                  </a:lnTo>
                  <a:lnTo>
                    <a:pt x="3976928" y="451612"/>
                  </a:lnTo>
                  <a:lnTo>
                    <a:pt x="3982605" y="426466"/>
                  </a:lnTo>
                  <a:lnTo>
                    <a:pt x="3899928" y="446913"/>
                  </a:lnTo>
                  <a:lnTo>
                    <a:pt x="3965841" y="500761"/>
                  </a:lnTo>
                  <a:lnTo>
                    <a:pt x="3972115" y="472948"/>
                  </a:lnTo>
                  <a:lnTo>
                    <a:pt x="4601388" y="614603"/>
                  </a:lnTo>
                  <a:lnTo>
                    <a:pt x="2025916" y="442429"/>
                  </a:lnTo>
                  <a:lnTo>
                    <a:pt x="2025967" y="441579"/>
                  </a:lnTo>
                  <a:lnTo>
                    <a:pt x="2027821" y="414020"/>
                  </a:lnTo>
                  <a:lnTo>
                    <a:pt x="1949208" y="446913"/>
                  </a:lnTo>
                  <a:lnTo>
                    <a:pt x="2022741" y="489966"/>
                  </a:lnTo>
                  <a:lnTo>
                    <a:pt x="2024646" y="461479"/>
                  </a:lnTo>
                  <a:lnTo>
                    <a:pt x="4722304" y="641819"/>
                  </a:lnTo>
                  <a:lnTo>
                    <a:pt x="5668708" y="854862"/>
                  </a:lnTo>
                  <a:lnTo>
                    <a:pt x="7789392" y="2048891"/>
                  </a:lnTo>
                  <a:lnTo>
                    <a:pt x="8490344" y="3534333"/>
                  </a:lnTo>
                  <a:lnTo>
                    <a:pt x="8507616" y="352620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4CE82-1029-F02F-A4CA-EE95CBF4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3495"/>
          <a:stretch/>
        </p:blipFill>
        <p:spPr>
          <a:xfrm>
            <a:off x="31630" y="6288115"/>
            <a:ext cx="10119721" cy="378570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BB8C62-59F9-E56B-F750-432F5E3C92C1}"/>
              </a:ext>
            </a:extLst>
          </p:cNvPr>
          <p:cNvSpPr/>
          <p:nvPr/>
        </p:nvSpPr>
        <p:spPr>
          <a:xfrm>
            <a:off x="101962" y="7969034"/>
            <a:ext cx="9804037" cy="7177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1FCC0-937D-C241-0ADC-886E30E1DDBA}"/>
              </a:ext>
            </a:extLst>
          </p:cNvPr>
          <p:cNvSpPr txBox="1"/>
          <p:nvPr/>
        </p:nvSpPr>
        <p:spPr>
          <a:xfrm>
            <a:off x="133917" y="609600"/>
            <a:ext cx="11999977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latin typeface="+mj-lt"/>
              </a:rPr>
              <a:t>Enter Company Code (US00), Statement Version (G000), and comparison periods (08/2022 and 08/2021), then click Go.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E610BC-4FCD-5CB2-694A-015F04D2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750" t="28889" r="23750" b="61111"/>
          <a:stretch/>
        </p:blipFill>
        <p:spPr>
          <a:xfrm>
            <a:off x="9906000" y="3810000"/>
            <a:ext cx="2201819" cy="1651365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772947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Financial Statement Overview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133" y="589301"/>
            <a:ext cx="1177218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lang="en-US" sz="2800" dirty="0">
                <a:latin typeface="+mj-lt"/>
                <a:cs typeface="Arial"/>
              </a:rPr>
              <a:t>Displays high-level view of Assets and Profit &amp; Loss Statement with balances and differences.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1375" y="1426463"/>
            <a:ext cx="9709785" cy="4404360"/>
            <a:chOff x="341375" y="1426463"/>
            <a:chExt cx="9709785" cy="440436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75" y="1426463"/>
              <a:ext cx="8808720" cy="44043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28750" y="3151250"/>
              <a:ext cx="8622665" cy="760095"/>
            </a:xfrm>
            <a:custGeom>
              <a:avLst/>
              <a:gdLst/>
              <a:ahLst/>
              <a:cxnLst/>
              <a:rect l="l" t="t" r="r" b="b"/>
              <a:pathLst>
                <a:path w="8622665" h="760095">
                  <a:moveTo>
                    <a:pt x="76738" y="28492"/>
                  </a:moveTo>
                  <a:lnTo>
                    <a:pt x="75245" y="46354"/>
                  </a:lnTo>
                  <a:lnTo>
                    <a:pt x="75156" y="47411"/>
                  </a:lnTo>
                  <a:lnTo>
                    <a:pt x="8620633" y="759587"/>
                  </a:lnTo>
                  <a:lnTo>
                    <a:pt x="8622284" y="740537"/>
                  </a:lnTo>
                  <a:lnTo>
                    <a:pt x="76738" y="28492"/>
                  </a:lnTo>
                  <a:close/>
                </a:path>
                <a:path w="8622665" h="760095">
                  <a:moveTo>
                    <a:pt x="79121" y="0"/>
                  </a:moveTo>
                  <a:lnTo>
                    <a:pt x="0" y="31623"/>
                  </a:lnTo>
                  <a:lnTo>
                    <a:pt x="72771" y="75946"/>
                  </a:lnTo>
                  <a:lnTo>
                    <a:pt x="75156" y="47411"/>
                  </a:lnTo>
                  <a:lnTo>
                    <a:pt x="62484" y="46354"/>
                  </a:lnTo>
                  <a:lnTo>
                    <a:pt x="63922" y="28492"/>
                  </a:lnTo>
                  <a:lnTo>
                    <a:pt x="64008" y="27432"/>
                  </a:lnTo>
                  <a:lnTo>
                    <a:pt x="76827" y="27432"/>
                  </a:lnTo>
                  <a:lnTo>
                    <a:pt x="79121" y="0"/>
                  </a:lnTo>
                  <a:close/>
                </a:path>
                <a:path w="8622665" h="760095">
                  <a:moveTo>
                    <a:pt x="64008" y="27432"/>
                  </a:moveTo>
                  <a:lnTo>
                    <a:pt x="62484" y="46354"/>
                  </a:lnTo>
                  <a:lnTo>
                    <a:pt x="75156" y="47411"/>
                  </a:lnTo>
                  <a:lnTo>
                    <a:pt x="76738" y="28492"/>
                  </a:lnTo>
                  <a:lnTo>
                    <a:pt x="64008" y="27432"/>
                  </a:lnTo>
                  <a:close/>
                </a:path>
                <a:path w="8622665" h="760095">
                  <a:moveTo>
                    <a:pt x="76827" y="27432"/>
                  </a:moveTo>
                  <a:lnTo>
                    <a:pt x="64008" y="27432"/>
                  </a:lnTo>
                  <a:lnTo>
                    <a:pt x="76738" y="28492"/>
                  </a:lnTo>
                  <a:lnTo>
                    <a:pt x="76827" y="2743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6A1A10-248F-4217-2C9E-68B3266E35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6131"/>
          <a:stretch/>
        </p:blipFill>
        <p:spPr>
          <a:xfrm>
            <a:off x="0" y="5548765"/>
            <a:ext cx="10896600" cy="452768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320CF36-9606-EBDD-5BBC-D8A7DA34728C}"/>
              </a:ext>
            </a:extLst>
          </p:cNvPr>
          <p:cNvSpPr/>
          <p:nvPr/>
        </p:nvSpPr>
        <p:spPr>
          <a:xfrm>
            <a:off x="-5751" y="8810886"/>
            <a:ext cx="10896600" cy="12655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-4762"/>
            <a:ext cx="11926570" cy="941069"/>
            <a:chOff x="-4762" y="-4762"/>
            <a:chExt cx="11926570" cy="94106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1529" y="116060"/>
              <a:ext cx="2259870" cy="8196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659620" cy="447040"/>
            </a:xfrm>
            <a:custGeom>
              <a:avLst/>
              <a:gdLst/>
              <a:ahLst/>
              <a:cxnLst/>
              <a:rect l="l" t="t" r="r" b="b"/>
              <a:pathLst>
                <a:path w="9659620" h="447040">
                  <a:moveTo>
                    <a:pt x="0" y="0"/>
                  </a:moveTo>
                  <a:lnTo>
                    <a:pt x="0" y="446532"/>
                  </a:lnTo>
                  <a:lnTo>
                    <a:pt x="9659112" y="446532"/>
                  </a:lnTo>
                  <a:lnTo>
                    <a:pt x="9659112" y="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-1396"/>
            <a:ext cx="10387330" cy="317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100"/>
              </a:spcBef>
              <a:buClr>
                <a:srgbClr val="0D0D0D"/>
              </a:buClr>
              <a:buFont typeface="Calibri"/>
              <a:buAutoNum type="arabicPeriod"/>
              <a:tabLst>
                <a:tab pos="314325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Summary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b="1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3:</a:t>
            </a:r>
            <a:r>
              <a:rPr sz="2400" b="1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Accounting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Enterprise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75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Master</a:t>
            </a:r>
            <a:r>
              <a:rPr sz="2400" b="1" spc="-1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D0D0D"/>
                </a:solidFill>
                <a:latin typeface="Calibri"/>
                <a:cs typeface="Calibri"/>
              </a:rPr>
              <a:t>Data: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highlights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importance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master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accounting,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which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440"/>
              </a:spcBef>
            </a:pP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includes:</a:t>
            </a:r>
            <a:endParaRPr sz="240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492759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Chart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Accounts: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Defines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used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organization.</a:t>
            </a:r>
            <a:endParaRPr sz="240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492759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General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Ledger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Accounts: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Specific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within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G/L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detailed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tracking.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779051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Expand Statement for Details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196" y="605026"/>
            <a:ext cx="1177218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lang="en-US" sz="2800" dirty="0">
                <a:latin typeface="Arial"/>
                <a:cs typeface="Arial"/>
              </a:rPr>
              <a:t>Click the arrow icons to expand individual sections and view detailed sub-accounts.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1375" y="1421891"/>
            <a:ext cx="9775190" cy="4559935"/>
            <a:chOff x="341375" y="1421891"/>
            <a:chExt cx="9775190" cy="45599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421891"/>
              <a:ext cx="9409176" cy="45598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4538" y="2449448"/>
              <a:ext cx="9622155" cy="1848485"/>
            </a:xfrm>
            <a:custGeom>
              <a:avLst/>
              <a:gdLst/>
              <a:ahLst/>
              <a:cxnLst/>
              <a:rect l="l" t="t" r="r" b="b"/>
              <a:pathLst>
                <a:path w="9622155" h="1848485">
                  <a:moveTo>
                    <a:pt x="9621647" y="18923"/>
                  </a:moveTo>
                  <a:lnTo>
                    <a:pt x="9619869" y="9525"/>
                  </a:lnTo>
                  <a:lnTo>
                    <a:pt x="9619107" y="0"/>
                  </a:lnTo>
                  <a:lnTo>
                    <a:pt x="75184" y="764044"/>
                  </a:lnTo>
                  <a:lnTo>
                    <a:pt x="72910" y="735584"/>
                  </a:lnTo>
                  <a:lnTo>
                    <a:pt x="0" y="779526"/>
                  </a:lnTo>
                  <a:lnTo>
                    <a:pt x="78994" y="811530"/>
                  </a:lnTo>
                  <a:lnTo>
                    <a:pt x="76784" y="783971"/>
                  </a:lnTo>
                  <a:lnTo>
                    <a:pt x="76695" y="782967"/>
                  </a:lnTo>
                  <a:lnTo>
                    <a:pt x="9442044" y="33350"/>
                  </a:lnTo>
                  <a:lnTo>
                    <a:pt x="73113" y="1801190"/>
                  </a:lnTo>
                  <a:lnTo>
                    <a:pt x="67818" y="1773047"/>
                  </a:lnTo>
                  <a:lnTo>
                    <a:pt x="0" y="1824609"/>
                  </a:lnTo>
                  <a:lnTo>
                    <a:pt x="81940" y="1847977"/>
                  </a:lnTo>
                  <a:lnTo>
                    <a:pt x="77076" y="1822196"/>
                  </a:lnTo>
                  <a:lnTo>
                    <a:pt x="76631" y="1819859"/>
                  </a:lnTo>
                  <a:lnTo>
                    <a:pt x="9621647" y="1892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0100CF-139A-66E4-E99A-7F10840CA7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111"/>
          <a:stretch/>
        </p:blipFill>
        <p:spPr>
          <a:xfrm>
            <a:off x="1665351" y="5662396"/>
            <a:ext cx="8861297" cy="44306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A7F3AF-7F46-8B87-560C-3544E62D52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8750" t="14052" r="22547" b="73046"/>
          <a:stretch/>
        </p:blipFill>
        <p:spPr>
          <a:xfrm>
            <a:off x="9579253" y="1392137"/>
            <a:ext cx="2612747" cy="217855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A3EE09-812C-1341-0FEF-21DAE78BABAA}"/>
              </a:ext>
            </a:extLst>
          </p:cNvPr>
          <p:cNvSpPr/>
          <p:nvPr/>
        </p:nvSpPr>
        <p:spPr>
          <a:xfrm>
            <a:off x="1723643" y="7897896"/>
            <a:ext cx="8861297" cy="21785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772947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Drill Down Into Financial Data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358" y="590491"/>
            <a:ext cx="11772188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lang="en-US" sz="2800" dirty="0">
                <a:solidFill>
                  <a:schemeClr val="tx1"/>
                </a:solidFill>
                <a:latin typeface="Arial"/>
                <a:cs typeface="Arial"/>
              </a:rPr>
              <a:t>Click the highlighted comparison balance (e.g., Merchandise inventories) to drill down into transaction-level data.</a:t>
            </a:r>
            <a:endParaRPr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94416" y="1746580"/>
            <a:ext cx="1997583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on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the </a:t>
            </a:r>
            <a:r>
              <a:rPr sz="2800" spc="-10" dirty="0">
                <a:latin typeface="+mj-lt"/>
                <a:cs typeface="Arial"/>
              </a:rPr>
              <a:t>Comparison </a:t>
            </a:r>
            <a:r>
              <a:rPr sz="2800" dirty="0">
                <a:latin typeface="+mj-lt"/>
                <a:cs typeface="Arial"/>
              </a:rPr>
              <a:t>Balance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(Actual) </a:t>
            </a:r>
            <a:r>
              <a:rPr sz="2800" dirty="0">
                <a:latin typeface="+mj-lt"/>
                <a:cs typeface="Arial"/>
              </a:rPr>
              <a:t>for </a:t>
            </a:r>
            <a:r>
              <a:rPr sz="2800" spc="-10" dirty="0">
                <a:latin typeface="+mj-lt"/>
                <a:cs typeface="Arial"/>
              </a:rPr>
              <a:t>Merchandise inventories.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1375" y="1421891"/>
            <a:ext cx="9778365" cy="4559935"/>
            <a:chOff x="341375" y="1421891"/>
            <a:chExt cx="9778365" cy="45599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421891"/>
              <a:ext cx="9409176" cy="45598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48805" y="2450083"/>
              <a:ext cx="3670935" cy="1440180"/>
            </a:xfrm>
            <a:custGeom>
              <a:avLst/>
              <a:gdLst/>
              <a:ahLst/>
              <a:cxnLst/>
              <a:rect l="l" t="t" r="r" b="b"/>
              <a:pathLst>
                <a:path w="3670934" h="1440179">
                  <a:moveTo>
                    <a:pt x="57276" y="1369059"/>
                  </a:moveTo>
                  <a:lnTo>
                    <a:pt x="0" y="1432052"/>
                  </a:lnTo>
                  <a:lnTo>
                    <a:pt x="84836" y="1440052"/>
                  </a:lnTo>
                  <a:lnTo>
                    <a:pt x="76257" y="1417954"/>
                  </a:lnTo>
                  <a:lnTo>
                    <a:pt x="62611" y="1417954"/>
                  </a:lnTo>
                  <a:lnTo>
                    <a:pt x="55752" y="1400174"/>
                  </a:lnTo>
                  <a:lnTo>
                    <a:pt x="67574" y="1395586"/>
                  </a:lnTo>
                  <a:lnTo>
                    <a:pt x="57276" y="1369059"/>
                  </a:lnTo>
                  <a:close/>
                </a:path>
                <a:path w="3670934" h="1440179">
                  <a:moveTo>
                    <a:pt x="67574" y="1395586"/>
                  </a:moveTo>
                  <a:lnTo>
                    <a:pt x="55752" y="1400174"/>
                  </a:lnTo>
                  <a:lnTo>
                    <a:pt x="62611" y="1417954"/>
                  </a:lnTo>
                  <a:lnTo>
                    <a:pt x="74470" y="1413352"/>
                  </a:lnTo>
                  <a:lnTo>
                    <a:pt x="67574" y="1395586"/>
                  </a:lnTo>
                  <a:close/>
                </a:path>
                <a:path w="3670934" h="1440179">
                  <a:moveTo>
                    <a:pt x="74470" y="1413352"/>
                  </a:moveTo>
                  <a:lnTo>
                    <a:pt x="62611" y="1417954"/>
                  </a:lnTo>
                  <a:lnTo>
                    <a:pt x="76257" y="1417954"/>
                  </a:lnTo>
                  <a:lnTo>
                    <a:pt x="74470" y="1413352"/>
                  </a:lnTo>
                  <a:close/>
                </a:path>
                <a:path w="3670934" h="1440179">
                  <a:moveTo>
                    <a:pt x="3663442" y="0"/>
                  </a:moveTo>
                  <a:lnTo>
                    <a:pt x="67574" y="1395586"/>
                  </a:lnTo>
                  <a:lnTo>
                    <a:pt x="74470" y="1413352"/>
                  </a:lnTo>
                  <a:lnTo>
                    <a:pt x="3670427" y="17779"/>
                  </a:lnTo>
                  <a:lnTo>
                    <a:pt x="366344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B4B00-5BBC-CE0D-4BC4-FA143FB4E2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667"/>
          <a:stretch/>
        </p:blipFill>
        <p:spPr>
          <a:xfrm>
            <a:off x="427645" y="5228660"/>
            <a:ext cx="10212414" cy="478707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75666A-1D8E-FE97-ADDB-F8145607AD56}"/>
              </a:ext>
            </a:extLst>
          </p:cNvPr>
          <p:cNvSpPr/>
          <p:nvPr/>
        </p:nvSpPr>
        <p:spPr>
          <a:xfrm>
            <a:off x="6553200" y="9296400"/>
            <a:ext cx="1199642" cy="1676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DA41C1-D4A5-E879-D418-63A99DD234A6}"/>
              </a:ext>
            </a:extLst>
          </p:cNvPr>
          <p:cNvSpPr txBox="1"/>
          <p:nvPr/>
        </p:nvSpPr>
        <p:spPr>
          <a:xfrm>
            <a:off x="9454550" y="6088082"/>
            <a:ext cx="2737449" cy="397031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Click on the highlighted </a:t>
            </a:r>
            <a:r>
              <a:rPr lang="en-US" sz="2800" i="1" dirty="0">
                <a:latin typeface="+mj-lt"/>
              </a:rPr>
              <a:t>Comparison Balance (Actual)</a:t>
            </a:r>
            <a:r>
              <a:rPr lang="en-US" sz="2800" dirty="0">
                <a:latin typeface="+mj-lt"/>
              </a:rPr>
              <a:t> for "Merchandise inventories" to drill down into detailed financial data.</a:t>
            </a:r>
            <a:endParaRPr lang="en-AU" sz="2800" dirty="0">
              <a:latin typeface="+mj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79860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 Display Line Items in General Ledger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663890"/>
            <a:ext cx="1177218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lang="en-US" sz="2800" dirty="0">
                <a:latin typeface="Arial"/>
                <a:cs typeface="Arial"/>
              </a:rPr>
              <a:t>Choose Display Line Items in General Ledger to see the journal entries linked to a specific G/L account.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731" y="1493519"/>
            <a:ext cx="11033760" cy="49560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06A7B1-DBF3-96D9-9CE5-45E2D34F8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0169" b="21111"/>
          <a:stretch/>
        </p:blipFill>
        <p:spPr>
          <a:xfrm>
            <a:off x="2727699" y="5777556"/>
            <a:ext cx="6736601" cy="428084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7F5B66-7FF3-7D37-AF20-E20AE64EA1CA}"/>
              </a:ext>
            </a:extLst>
          </p:cNvPr>
          <p:cNvSpPr/>
          <p:nvPr/>
        </p:nvSpPr>
        <p:spPr>
          <a:xfrm>
            <a:off x="7227276" y="9673739"/>
            <a:ext cx="1325284" cy="1560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9A812-B87A-7371-F39D-8A7A3BAAE8F3}"/>
              </a:ext>
            </a:extLst>
          </p:cNvPr>
          <p:cNvSpPr txBox="1"/>
          <p:nvPr/>
        </p:nvSpPr>
        <p:spPr>
          <a:xfrm>
            <a:off x="9464300" y="5448180"/>
            <a:ext cx="2823712" cy="454983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Select </a:t>
            </a:r>
            <a:r>
              <a:rPr lang="en-US" sz="2800" b="1" dirty="0">
                <a:latin typeface="+mj-lt"/>
              </a:rPr>
              <a:t>Display Line Items in General Ledger</a:t>
            </a:r>
            <a:r>
              <a:rPr lang="en-US" sz="2800" dirty="0">
                <a:latin typeface="+mj-lt"/>
              </a:rPr>
              <a:t> to open the journal details linked to the selected G/L account.</a:t>
            </a:r>
            <a:endParaRPr lang="en-AU" sz="2800" dirty="0">
              <a:latin typeface="+mj-l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81813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View Journal Entry Details – Part 1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651595"/>
            <a:ext cx="1177218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lang="en-US" sz="2800" dirty="0">
                <a:latin typeface="Arial"/>
                <a:cs typeface="Arial"/>
              </a:rPr>
              <a:t>Click a journal entry line to view details like posting date, journal number, and value.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2731" y="1493519"/>
            <a:ext cx="11146790" cy="4956175"/>
            <a:chOff x="522731" y="1493519"/>
            <a:chExt cx="11146790" cy="49561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731" y="1493519"/>
              <a:ext cx="5169408" cy="49560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7420" y="1493519"/>
              <a:ext cx="5641848" cy="34457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83614" y="3275837"/>
              <a:ext cx="5787390" cy="2538095"/>
            </a:xfrm>
            <a:custGeom>
              <a:avLst/>
              <a:gdLst/>
              <a:ahLst/>
              <a:cxnLst/>
              <a:rect l="l" t="t" r="r" b="b"/>
              <a:pathLst>
                <a:path w="5787390" h="2538095">
                  <a:moveTo>
                    <a:pt x="5787136" y="82931"/>
                  </a:moveTo>
                  <a:lnTo>
                    <a:pt x="5781624" y="59563"/>
                  </a:lnTo>
                  <a:lnTo>
                    <a:pt x="5767578" y="0"/>
                  </a:lnTo>
                  <a:lnTo>
                    <a:pt x="5712968" y="65405"/>
                  </a:lnTo>
                  <a:lnTo>
                    <a:pt x="5740768" y="71983"/>
                  </a:lnTo>
                  <a:lnTo>
                    <a:pt x="5164086" y="2516111"/>
                  </a:lnTo>
                  <a:lnTo>
                    <a:pt x="73964" y="393903"/>
                  </a:lnTo>
                  <a:lnTo>
                    <a:pt x="76009" y="389001"/>
                  </a:lnTo>
                  <a:lnTo>
                    <a:pt x="84963" y="367538"/>
                  </a:lnTo>
                  <a:lnTo>
                    <a:pt x="0" y="373380"/>
                  </a:lnTo>
                  <a:lnTo>
                    <a:pt x="55626" y="437896"/>
                  </a:lnTo>
                  <a:lnTo>
                    <a:pt x="66624" y="411518"/>
                  </a:lnTo>
                  <a:lnTo>
                    <a:pt x="5165979" y="2537549"/>
                  </a:lnTo>
                  <a:lnTo>
                    <a:pt x="5169827" y="2528341"/>
                  </a:lnTo>
                  <a:lnTo>
                    <a:pt x="5180203" y="2530779"/>
                  </a:lnTo>
                  <a:lnTo>
                    <a:pt x="5759323" y="76365"/>
                  </a:lnTo>
                  <a:lnTo>
                    <a:pt x="5787136" y="829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05954" y="5080759"/>
            <a:ext cx="4663314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to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Manage</a:t>
            </a:r>
            <a:r>
              <a:rPr sz="2800" spc="-1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Journal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Entries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to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view </a:t>
            </a:r>
            <a:r>
              <a:rPr sz="2800" dirty="0">
                <a:latin typeface="+mj-lt"/>
                <a:cs typeface="Arial"/>
              </a:rPr>
              <a:t>amount,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quantity,</a:t>
            </a:r>
            <a:r>
              <a:rPr sz="2800" spc="-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business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area,</a:t>
            </a:r>
            <a:r>
              <a:rPr sz="2800" spc="-4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control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area etc.</a:t>
            </a:r>
            <a:endParaRPr sz="2800" dirty="0">
              <a:latin typeface="+mj-lt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DD9E6A-90B3-F607-AA08-477CFE6BD0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778"/>
          <a:stretch/>
        </p:blipFill>
        <p:spPr>
          <a:xfrm>
            <a:off x="1267062" y="6449567"/>
            <a:ext cx="6956787" cy="360883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F7F58D-0794-E9DF-DEB1-A1806DD16919}"/>
              </a:ext>
            </a:extLst>
          </p:cNvPr>
          <p:cNvSpPr/>
          <p:nvPr/>
        </p:nvSpPr>
        <p:spPr>
          <a:xfrm>
            <a:off x="2528036" y="8937499"/>
            <a:ext cx="609600" cy="76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D6141-3268-1CA8-47A2-258A4224C419}"/>
              </a:ext>
            </a:extLst>
          </p:cNvPr>
          <p:cNvSpPr txBox="1"/>
          <p:nvPr/>
        </p:nvSpPr>
        <p:spPr>
          <a:xfrm>
            <a:off x="8223849" y="6452559"/>
            <a:ext cx="3968151" cy="325717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Click on a specific journal entry line to preview a list of related transactions including date, amount, and entry type.</a:t>
            </a:r>
            <a:endParaRPr lang="en-AU" sz="2800" dirty="0">
              <a:latin typeface="+mj-l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EE9D9-EB72-6748-A511-BD1A9C35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338CC18-B8D3-6EE0-7B96-DEFCD213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00"/>
          <a:stretch/>
        </p:blipFill>
        <p:spPr>
          <a:xfrm>
            <a:off x="1463486" y="6511741"/>
            <a:ext cx="7005746" cy="354665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923FCCF-32D5-551A-EACE-BC1AD120C66C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D531E90-9E89-1151-F42E-B85F55575B9E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24756752-C3F2-43AB-75CB-3C8CAD9D47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AE0566C2-854E-0AD4-4560-97E69880BE0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579E6EDF-20CD-96FA-4C2E-D9BA4C2A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78336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View Journal Entry Details – Part 2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F70A27B-44E7-E7D0-58A5-764980752EB3}"/>
              </a:ext>
            </a:extLst>
          </p:cNvPr>
          <p:cNvSpPr txBox="1"/>
          <p:nvPr/>
        </p:nvSpPr>
        <p:spPr>
          <a:xfrm>
            <a:off x="419811" y="634393"/>
            <a:ext cx="1177218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lang="en-US" sz="2800" dirty="0">
                <a:latin typeface="Arial"/>
                <a:cs typeface="Arial"/>
              </a:rPr>
              <a:t>This screen shows detailed transaction data like amount, business area, and account assignment for the selected entry.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DBF6EDE1-B258-4F83-BA55-B42D703BABCA}"/>
              </a:ext>
            </a:extLst>
          </p:cNvPr>
          <p:cNvGrpSpPr/>
          <p:nvPr/>
        </p:nvGrpSpPr>
        <p:grpSpPr>
          <a:xfrm>
            <a:off x="522731" y="1493519"/>
            <a:ext cx="11146790" cy="4956175"/>
            <a:chOff x="522731" y="1493519"/>
            <a:chExt cx="11146790" cy="4956175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93FB7430-6E35-AC79-5719-75BD96E546D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731" y="1493519"/>
              <a:ext cx="5169408" cy="4956048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A9142A21-7FB9-FC63-BE1C-28564E27C82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7420" y="1493519"/>
              <a:ext cx="5641848" cy="3445763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38BB7545-AD89-2BD6-463A-7A1BA791B2F1}"/>
                </a:ext>
              </a:extLst>
            </p:cNvPr>
            <p:cNvSpPr/>
            <p:nvPr/>
          </p:nvSpPr>
          <p:spPr>
            <a:xfrm>
              <a:off x="1483614" y="3275837"/>
              <a:ext cx="5787390" cy="2538095"/>
            </a:xfrm>
            <a:custGeom>
              <a:avLst/>
              <a:gdLst/>
              <a:ahLst/>
              <a:cxnLst/>
              <a:rect l="l" t="t" r="r" b="b"/>
              <a:pathLst>
                <a:path w="5787390" h="2538095">
                  <a:moveTo>
                    <a:pt x="5787136" y="82931"/>
                  </a:moveTo>
                  <a:lnTo>
                    <a:pt x="5781624" y="59563"/>
                  </a:lnTo>
                  <a:lnTo>
                    <a:pt x="5767578" y="0"/>
                  </a:lnTo>
                  <a:lnTo>
                    <a:pt x="5712968" y="65405"/>
                  </a:lnTo>
                  <a:lnTo>
                    <a:pt x="5740768" y="71983"/>
                  </a:lnTo>
                  <a:lnTo>
                    <a:pt x="5164086" y="2516111"/>
                  </a:lnTo>
                  <a:lnTo>
                    <a:pt x="73964" y="393903"/>
                  </a:lnTo>
                  <a:lnTo>
                    <a:pt x="76009" y="389001"/>
                  </a:lnTo>
                  <a:lnTo>
                    <a:pt x="84963" y="367538"/>
                  </a:lnTo>
                  <a:lnTo>
                    <a:pt x="0" y="373380"/>
                  </a:lnTo>
                  <a:lnTo>
                    <a:pt x="55626" y="437896"/>
                  </a:lnTo>
                  <a:lnTo>
                    <a:pt x="66624" y="411518"/>
                  </a:lnTo>
                  <a:lnTo>
                    <a:pt x="5165979" y="2537549"/>
                  </a:lnTo>
                  <a:lnTo>
                    <a:pt x="5169827" y="2528341"/>
                  </a:lnTo>
                  <a:lnTo>
                    <a:pt x="5180203" y="2530779"/>
                  </a:lnTo>
                  <a:lnTo>
                    <a:pt x="5759323" y="76365"/>
                  </a:lnTo>
                  <a:lnTo>
                    <a:pt x="5787136" y="829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690B22ED-49C8-0755-32AD-D6F774BC9DF1}"/>
              </a:ext>
            </a:extLst>
          </p:cNvPr>
          <p:cNvSpPr txBox="1"/>
          <p:nvPr/>
        </p:nvSpPr>
        <p:spPr>
          <a:xfrm>
            <a:off x="7005954" y="5080759"/>
            <a:ext cx="4663314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to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Manage</a:t>
            </a:r>
            <a:r>
              <a:rPr sz="2800" spc="-1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Journal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Entries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to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view </a:t>
            </a:r>
            <a:r>
              <a:rPr sz="2800" dirty="0">
                <a:latin typeface="+mj-lt"/>
                <a:cs typeface="Arial"/>
              </a:rPr>
              <a:t>amount,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quantity,</a:t>
            </a:r>
            <a:r>
              <a:rPr sz="2800" spc="-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business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area,</a:t>
            </a:r>
            <a:r>
              <a:rPr sz="2800" spc="-4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control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area etc.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51F99B-294E-8826-5025-035AE09FB4D5}"/>
              </a:ext>
            </a:extLst>
          </p:cNvPr>
          <p:cNvSpPr txBox="1"/>
          <p:nvPr/>
        </p:nvSpPr>
        <p:spPr>
          <a:xfrm>
            <a:off x="8552561" y="6527722"/>
            <a:ext cx="3639440" cy="354665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Select any journal entry to open full transaction details like amount, quantity, business area, and account assignment in the </a:t>
            </a:r>
            <a:r>
              <a:rPr lang="en-US" sz="2800" i="1" dirty="0">
                <a:latin typeface="+mj-lt"/>
              </a:rPr>
              <a:t>Manage Journal Entries</a:t>
            </a:r>
            <a:r>
              <a:rPr lang="en-US" sz="2800" dirty="0">
                <a:latin typeface="+mj-lt"/>
              </a:rPr>
              <a:t> screen.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324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2747213"/>
            <a:ext cx="81635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Post</a:t>
            </a:r>
            <a:r>
              <a:rPr sz="3600" spc="-5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Transfer</a:t>
            </a:r>
            <a:r>
              <a:rPr sz="3600" spc="-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of</a:t>
            </a:r>
            <a:r>
              <a:rPr sz="3600" spc="-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Funds</a:t>
            </a:r>
            <a:r>
              <a:rPr sz="3600" spc="-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to</a:t>
            </a:r>
            <a:r>
              <a:rPr sz="3600" spc="-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an</a:t>
            </a:r>
            <a:r>
              <a:rPr sz="3600" spc="-17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AE230D"/>
                </a:solidFill>
                <a:latin typeface="Arial"/>
                <a:cs typeface="Arial"/>
              </a:rPr>
              <a:t>Account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72478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633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Click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0839" y="950341"/>
            <a:ext cx="715645" cy="39814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60"/>
              </a:lnSpc>
            </a:pPr>
            <a:r>
              <a:rPr sz="2800" spc="-25" dirty="0">
                <a:latin typeface="Arial"/>
                <a:cs typeface="Arial"/>
              </a:rPr>
              <a:t>SAP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30144" y="899922"/>
            <a:ext cx="8082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home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screen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Click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Financial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711" y="1326642"/>
            <a:ext cx="2991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Space.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48800" y="1908175"/>
            <a:ext cx="273558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on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Post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General Journal Entries.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3108" y="1950720"/>
            <a:ext cx="8965692" cy="4384548"/>
            <a:chOff x="483108" y="1950720"/>
            <a:chExt cx="8965692" cy="4384548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08" y="1950720"/>
              <a:ext cx="8846820" cy="43845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04238" y="2634107"/>
              <a:ext cx="7544562" cy="739648"/>
            </a:xfrm>
            <a:custGeom>
              <a:avLst/>
              <a:gdLst/>
              <a:ahLst/>
              <a:cxnLst/>
              <a:rect l="l" t="t" r="r" b="b"/>
              <a:pathLst>
                <a:path w="8098790" h="560070">
                  <a:moveTo>
                    <a:pt x="73660" y="484124"/>
                  </a:moveTo>
                  <a:lnTo>
                    <a:pt x="0" y="526923"/>
                  </a:lnTo>
                  <a:lnTo>
                    <a:pt x="78486" y="560069"/>
                  </a:lnTo>
                  <a:lnTo>
                    <a:pt x="76726" y="532384"/>
                  </a:lnTo>
                  <a:lnTo>
                    <a:pt x="64007" y="532384"/>
                  </a:lnTo>
                  <a:lnTo>
                    <a:pt x="62737" y="513461"/>
                  </a:lnTo>
                  <a:lnTo>
                    <a:pt x="75472" y="512647"/>
                  </a:lnTo>
                  <a:lnTo>
                    <a:pt x="73660" y="484124"/>
                  </a:lnTo>
                  <a:close/>
                </a:path>
                <a:path w="8098790" h="560070">
                  <a:moveTo>
                    <a:pt x="75472" y="512647"/>
                  </a:moveTo>
                  <a:lnTo>
                    <a:pt x="62737" y="513461"/>
                  </a:lnTo>
                  <a:lnTo>
                    <a:pt x="63953" y="531574"/>
                  </a:lnTo>
                  <a:lnTo>
                    <a:pt x="64007" y="532384"/>
                  </a:lnTo>
                  <a:lnTo>
                    <a:pt x="76675" y="531574"/>
                  </a:lnTo>
                  <a:lnTo>
                    <a:pt x="75524" y="513461"/>
                  </a:lnTo>
                  <a:lnTo>
                    <a:pt x="75472" y="512647"/>
                  </a:lnTo>
                  <a:close/>
                </a:path>
                <a:path w="8098790" h="560070">
                  <a:moveTo>
                    <a:pt x="76675" y="531574"/>
                  </a:moveTo>
                  <a:lnTo>
                    <a:pt x="64007" y="532384"/>
                  </a:lnTo>
                  <a:lnTo>
                    <a:pt x="76726" y="532384"/>
                  </a:lnTo>
                  <a:lnTo>
                    <a:pt x="76675" y="531574"/>
                  </a:lnTo>
                  <a:close/>
                </a:path>
                <a:path w="8098790" h="560070">
                  <a:moveTo>
                    <a:pt x="8097265" y="0"/>
                  </a:moveTo>
                  <a:lnTo>
                    <a:pt x="75472" y="512647"/>
                  </a:lnTo>
                  <a:lnTo>
                    <a:pt x="76675" y="531574"/>
                  </a:lnTo>
                  <a:lnTo>
                    <a:pt x="8098536" y="19050"/>
                  </a:lnTo>
                  <a:lnTo>
                    <a:pt x="80972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5"/>
          <p:cNvSpPr txBox="1"/>
          <p:nvPr/>
        </p:nvSpPr>
        <p:spPr>
          <a:xfrm>
            <a:off x="9456420" y="3373755"/>
            <a:ext cx="2735580" cy="302903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+mj-lt"/>
                <a:cs typeface="Arial"/>
              </a:rPr>
              <a:t>Scenario:</a:t>
            </a:r>
            <a:endParaRPr sz="2800" dirty="0">
              <a:latin typeface="+mj-lt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800" dirty="0">
                <a:latin typeface="+mj-lt"/>
                <a:cs typeface="Arial"/>
              </a:rPr>
              <a:t>Transfer</a:t>
            </a:r>
            <a:r>
              <a:rPr sz="2800" spc="-6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$5000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from </a:t>
            </a:r>
            <a:r>
              <a:rPr sz="2800" dirty="0">
                <a:latin typeface="+mj-lt"/>
                <a:cs typeface="Arial"/>
              </a:rPr>
              <a:t>the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Consumables </a:t>
            </a:r>
            <a:r>
              <a:rPr sz="2800" dirty="0">
                <a:latin typeface="+mj-lt"/>
                <a:cs typeface="Arial"/>
              </a:rPr>
              <a:t>Account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into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the </a:t>
            </a:r>
            <a:r>
              <a:rPr sz="2800" dirty="0">
                <a:latin typeface="+mj-lt"/>
                <a:cs typeface="Arial"/>
              </a:rPr>
              <a:t>Concessions</a:t>
            </a:r>
            <a:r>
              <a:rPr sz="2800" spc="-6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Banks </a:t>
            </a:r>
            <a:r>
              <a:rPr sz="2800" spc="-10" dirty="0">
                <a:latin typeface="+mj-lt"/>
                <a:cs typeface="Arial"/>
              </a:rPr>
              <a:t>Account.</a:t>
            </a:r>
            <a:endParaRPr sz="2800" dirty="0">
              <a:latin typeface="+mj-lt"/>
              <a:cs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A1E000-336E-EE3F-FFCF-A8C0EB88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2500" b="13333"/>
          <a:stretch/>
        </p:blipFill>
        <p:spPr>
          <a:xfrm>
            <a:off x="2450496" y="5257800"/>
            <a:ext cx="5695501" cy="482879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381EDCE-87F3-EBCA-8E60-AE51FED65C79}"/>
              </a:ext>
            </a:extLst>
          </p:cNvPr>
          <p:cNvSpPr/>
          <p:nvPr/>
        </p:nvSpPr>
        <p:spPr>
          <a:xfrm>
            <a:off x="3754196" y="7239000"/>
            <a:ext cx="1046404" cy="1143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71354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7646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Post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General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Entries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Screen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displayed.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3780" y="911733"/>
            <a:ext cx="1980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Journal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Entry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3780" y="1186053"/>
            <a:ext cx="208407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05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Date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Posting Date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12700" marR="3302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US00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the </a:t>
            </a:r>
            <a:r>
              <a:rPr sz="1800" dirty="0">
                <a:latin typeface="Arial"/>
                <a:cs typeface="Arial"/>
              </a:rPr>
              <a:t>Company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Code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Select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USD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Transaction </a:t>
            </a:r>
            <a:r>
              <a:rPr sz="1800" dirty="0">
                <a:latin typeface="Arial"/>
                <a:cs typeface="Arial"/>
              </a:rPr>
              <a:t>Currency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1010000 </a:t>
            </a:r>
            <a:r>
              <a:rPr sz="1800" dirty="0">
                <a:latin typeface="Arial"/>
                <a:cs typeface="Arial"/>
              </a:rPr>
              <a:t>(Consumables)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</a:t>
            </a:r>
            <a:r>
              <a:rPr sz="1800" spc="5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5000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</a:t>
            </a:r>
            <a:endParaRPr sz="1800" dirty="0">
              <a:latin typeface="Arial"/>
              <a:cs typeface="Arial"/>
            </a:endParaRPr>
          </a:p>
          <a:p>
            <a:pPr marL="12700" marR="9525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0100000 </a:t>
            </a:r>
            <a:r>
              <a:rPr sz="1800" dirty="0">
                <a:latin typeface="Arial"/>
                <a:cs typeface="Arial"/>
              </a:rPr>
              <a:t>(Concessions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Bank </a:t>
            </a:r>
            <a:r>
              <a:rPr sz="1800" dirty="0">
                <a:latin typeface="Arial"/>
                <a:cs typeface="Arial"/>
              </a:rPr>
              <a:t>Account)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5000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Credit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3780" y="5576112"/>
            <a:ext cx="520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Click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94518" y="5611964"/>
            <a:ext cx="899794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980"/>
              </a:lnSpc>
            </a:pPr>
            <a:r>
              <a:rPr sz="1800" spc="-10" dirty="0">
                <a:latin typeface="Arial"/>
                <a:cs typeface="Arial"/>
              </a:rPr>
              <a:t>Simulate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3463" y="1442085"/>
            <a:ext cx="9630410" cy="4549775"/>
            <a:chOff x="283463" y="1442085"/>
            <a:chExt cx="9630410" cy="45497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463" y="1450848"/>
              <a:ext cx="9454896" cy="42473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15490" y="1442084"/>
              <a:ext cx="7898765" cy="4549775"/>
            </a:xfrm>
            <a:custGeom>
              <a:avLst/>
              <a:gdLst/>
              <a:ahLst/>
              <a:cxnLst/>
              <a:rect l="l" t="t" r="r" b="b"/>
              <a:pathLst>
                <a:path w="7898765" h="4549775">
                  <a:moveTo>
                    <a:pt x="7829169" y="528066"/>
                  </a:moveTo>
                  <a:lnTo>
                    <a:pt x="7827772" y="509016"/>
                  </a:lnTo>
                  <a:lnTo>
                    <a:pt x="2967761" y="885736"/>
                  </a:lnTo>
                  <a:lnTo>
                    <a:pt x="2965577" y="857250"/>
                  </a:lnTo>
                  <a:lnTo>
                    <a:pt x="2892552" y="901065"/>
                  </a:lnTo>
                  <a:lnTo>
                    <a:pt x="2971419" y="933196"/>
                  </a:lnTo>
                  <a:lnTo>
                    <a:pt x="2969298" y="905637"/>
                  </a:lnTo>
                  <a:lnTo>
                    <a:pt x="2969222" y="904659"/>
                  </a:lnTo>
                  <a:lnTo>
                    <a:pt x="7829169" y="528066"/>
                  </a:lnTo>
                  <a:close/>
                </a:path>
                <a:path w="7898765" h="4549775">
                  <a:moveTo>
                    <a:pt x="7829296" y="1861566"/>
                  </a:moveTo>
                  <a:lnTo>
                    <a:pt x="7828661" y="1842516"/>
                  </a:lnTo>
                  <a:lnTo>
                    <a:pt x="892695" y="2059800"/>
                  </a:lnTo>
                  <a:lnTo>
                    <a:pt x="891794" y="2031238"/>
                  </a:lnTo>
                  <a:lnTo>
                    <a:pt x="816864" y="2071751"/>
                  </a:lnTo>
                  <a:lnTo>
                    <a:pt x="894207" y="2107438"/>
                  </a:lnTo>
                  <a:lnTo>
                    <a:pt x="893305" y="2079244"/>
                  </a:lnTo>
                  <a:lnTo>
                    <a:pt x="893292" y="2078850"/>
                  </a:lnTo>
                  <a:lnTo>
                    <a:pt x="7829296" y="1861566"/>
                  </a:lnTo>
                  <a:close/>
                </a:path>
                <a:path w="7898765" h="4549775">
                  <a:moveTo>
                    <a:pt x="7829423" y="19050"/>
                  </a:moveTo>
                  <a:lnTo>
                    <a:pt x="7827391" y="0"/>
                  </a:lnTo>
                  <a:lnTo>
                    <a:pt x="74828" y="806272"/>
                  </a:lnTo>
                  <a:lnTo>
                    <a:pt x="71882" y="777875"/>
                  </a:lnTo>
                  <a:lnTo>
                    <a:pt x="0" y="823595"/>
                  </a:lnTo>
                  <a:lnTo>
                    <a:pt x="79756" y="853694"/>
                  </a:lnTo>
                  <a:lnTo>
                    <a:pt x="76923" y="826516"/>
                  </a:lnTo>
                  <a:lnTo>
                    <a:pt x="76784" y="825207"/>
                  </a:lnTo>
                  <a:lnTo>
                    <a:pt x="7829423" y="19050"/>
                  </a:lnTo>
                  <a:close/>
                </a:path>
                <a:path w="7898765" h="4549775">
                  <a:moveTo>
                    <a:pt x="7829931" y="3141599"/>
                  </a:moveTo>
                  <a:lnTo>
                    <a:pt x="893622" y="2447544"/>
                  </a:lnTo>
                  <a:lnTo>
                    <a:pt x="893749" y="2446274"/>
                  </a:lnTo>
                  <a:lnTo>
                    <a:pt x="896493" y="2419096"/>
                  </a:lnTo>
                  <a:lnTo>
                    <a:pt x="816864" y="2449449"/>
                  </a:lnTo>
                  <a:lnTo>
                    <a:pt x="888873" y="2494915"/>
                  </a:lnTo>
                  <a:lnTo>
                    <a:pt x="891730" y="2466467"/>
                  </a:lnTo>
                  <a:lnTo>
                    <a:pt x="7828026" y="3160649"/>
                  </a:lnTo>
                  <a:lnTo>
                    <a:pt x="7829931" y="3141599"/>
                  </a:lnTo>
                  <a:close/>
                </a:path>
                <a:path w="7898765" h="4549775">
                  <a:moveTo>
                    <a:pt x="7898257" y="4531855"/>
                  </a:moveTo>
                  <a:lnTo>
                    <a:pt x="7101751" y="4226522"/>
                  </a:lnTo>
                  <a:lnTo>
                    <a:pt x="7103504" y="4221975"/>
                  </a:lnTo>
                  <a:lnTo>
                    <a:pt x="7112000" y="4199839"/>
                  </a:lnTo>
                  <a:lnTo>
                    <a:pt x="7027164" y="4208145"/>
                  </a:lnTo>
                  <a:lnTo>
                    <a:pt x="7084695" y="4270997"/>
                  </a:lnTo>
                  <a:lnTo>
                    <a:pt x="7094918" y="4244327"/>
                  </a:lnTo>
                  <a:lnTo>
                    <a:pt x="7891526" y="4549635"/>
                  </a:lnTo>
                  <a:lnTo>
                    <a:pt x="7898257" y="453185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A4595B-9507-0842-9BA3-1D7F8096F8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555"/>
          <a:stretch/>
        </p:blipFill>
        <p:spPr>
          <a:xfrm>
            <a:off x="43915" y="5507348"/>
            <a:ext cx="8566685" cy="455105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62335-4111-B2EB-CAFB-68628D650B90}"/>
              </a:ext>
            </a:extLst>
          </p:cNvPr>
          <p:cNvSpPr/>
          <p:nvPr/>
        </p:nvSpPr>
        <p:spPr>
          <a:xfrm>
            <a:off x="7772400" y="9876295"/>
            <a:ext cx="381000" cy="17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752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1375" y="1505711"/>
            <a:ext cx="10124440" cy="4476115"/>
            <a:chOff x="341375" y="1505711"/>
            <a:chExt cx="10124440" cy="44761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505711"/>
              <a:ext cx="9896856" cy="44759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41993" y="2941700"/>
              <a:ext cx="1123950" cy="2910205"/>
            </a:xfrm>
            <a:custGeom>
              <a:avLst/>
              <a:gdLst/>
              <a:ahLst/>
              <a:cxnLst/>
              <a:rect l="l" t="t" r="r" b="b"/>
              <a:pathLst>
                <a:path w="1123950" h="2910204">
                  <a:moveTo>
                    <a:pt x="0" y="2825140"/>
                  </a:moveTo>
                  <a:lnTo>
                    <a:pt x="8508" y="2909912"/>
                  </a:lnTo>
                  <a:lnTo>
                    <a:pt x="69381" y="2853956"/>
                  </a:lnTo>
                  <a:lnTo>
                    <a:pt x="40004" y="2853956"/>
                  </a:lnTo>
                  <a:lnTo>
                    <a:pt x="22225" y="2847174"/>
                  </a:lnTo>
                  <a:lnTo>
                    <a:pt x="26739" y="2835311"/>
                  </a:lnTo>
                  <a:lnTo>
                    <a:pt x="0" y="2825140"/>
                  </a:lnTo>
                  <a:close/>
                </a:path>
                <a:path w="1123950" h="2910204">
                  <a:moveTo>
                    <a:pt x="26739" y="2835311"/>
                  </a:moveTo>
                  <a:lnTo>
                    <a:pt x="22225" y="2847174"/>
                  </a:lnTo>
                  <a:lnTo>
                    <a:pt x="40004" y="2853956"/>
                  </a:lnTo>
                  <a:lnTo>
                    <a:pt x="44525" y="2842077"/>
                  </a:lnTo>
                  <a:lnTo>
                    <a:pt x="26739" y="2835311"/>
                  </a:lnTo>
                  <a:close/>
                </a:path>
                <a:path w="1123950" h="2910204">
                  <a:moveTo>
                    <a:pt x="44525" y="2842077"/>
                  </a:moveTo>
                  <a:lnTo>
                    <a:pt x="40004" y="2853956"/>
                  </a:lnTo>
                  <a:lnTo>
                    <a:pt x="69381" y="2853956"/>
                  </a:lnTo>
                  <a:lnTo>
                    <a:pt x="71247" y="2852242"/>
                  </a:lnTo>
                  <a:lnTo>
                    <a:pt x="44525" y="2842077"/>
                  </a:lnTo>
                  <a:close/>
                </a:path>
                <a:path w="1123950" h="2910204">
                  <a:moveTo>
                    <a:pt x="1105788" y="0"/>
                  </a:moveTo>
                  <a:lnTo>
                    <a:pt x="26739" y="2835311"/>
                  </a:lnTo>
                  <a:lnTo>
                    <a:pt x="44525" y="2842077"/>
                  </a:lnTo>
                  <a:lnTo>
                    <a:pt x="1123568" y="6858"/>
                  </a:lnTo>
                  <a:lnTo>
                    <a:pt x="11057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9811" y="899922"/>
            <a:ext cx="11415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transaction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criteria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errors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indicated.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35539" y="2371090"/>
            <a:ext cx="520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Click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68633" y="2407666"/>
            <a:ext cx="521334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970"/>
              </a:lnSpc>
            </a:pPr>
            <a:r>
              <a:rPr sz="1800" spc="-20" dirty="0">
                <a:latin typeface="Arial"/>
                <a:cs typeface="Arial"/>
              </a:rPr>
              <a:t>Post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35539" y="2645409"/>
            <a:ext cx="12052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complete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transaction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DADFBB-AB6B-4F46-C6CF-B6BD0E0697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00" b="5555"/>
          <a:stretch/>
        </p:blipFill>
        <p:spPr>
          <a:xfrm>
            <a:off x="67071" y="5222315"/>
            <a:ext cx="8848329" cy="483608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50F550-D399-1C58-B69F-52F3532692E6}"/>
              </a:ext>
            </a:extLst>
          </p:cNvPr>
          <p:cNvSpPr/>
          <p:nvPr/>
        </p:nvSpPr>
        <p:spPr>
          <a:xfrm>
            <a:off x="7964128" y="9876295"/>
            <a:ext cx="381000" cy="17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752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10572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sz="2800" spc="-15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check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Journal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Entry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impact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Balance,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home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screen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select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Financial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accounting.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5539" y="2371090"/>
            <a:ext cx="1656461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50" dirty="0">
                <a:latin typeface="+mj-lt"/>
                <a:cs typeface="Arial"/>
              </a:rPr>
              <a:t> </a:t>
            </a:r>
            <a:r>
              <a:rPr sz="2800" spc="-35" dirty="0">
                <a:latin typeface="+mj-lt"/>
                <a:cs typeface="Arial"/>
              </a:rPr>
              <a:t>on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Display</a:t>
            </a:r>
            <a:r>
              <a:rPr sz="2800" spc="-5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+mj-lt"/>
                <a:cs typeface="Arial"/>
              </a:rPr>
              <a:t>G/L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Account Balance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8055" y="1845564"/>
            <a:ext cx="10010140" cy="4322445"/>
            <a:chOff x="448055" y="1845564"/>
            <a:chExt cx="10010140" cy="432244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055" y="1845564"/>
              <a:ext cx="9654540" cy="43220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32354" y="2935732"/>
              <a:ext cx="7625715" cy="1465580"/>
            </a:xfrm>
            <a:custGeom>
              <a:avLst/>
              <a:gdLst/>
              <a:ahLst/>
              <a:cxnLst/>
              <a:rect l="l" t="t" r="r" b="b"/>
              <a:pathLst>
                <a:path w="7625715" h="1465579">
                  <a:moveTo>
                    <a:pt x="67818" y="1390141"/>
                  </a:moveTo>
                  <a:lnTo>
                    <a:pt x="0" y="1441703"/>
                  </a:lnTo>
                  <a:lnTo>
                    <a:pt x="81914" y="1465071"/>
                  </a:lnTo>
                  <a:lnTo>
                    <a:pt x="77064" y="1439290"/>
                  </a:lnTo>
                  <a:lnTo>
                    <a:pt x="64134" y="1439290"/>
                  </a:lnTo>
                  <a:lnTo>
                    <a:pt x="60578" y="1420621"/>
                  </a:lnTo>
                  <a:lnTo>
                    <a:pt x="73109" y="1418267"/>
                  </a:lnTo>
                  <a:lnTo>
                    <a:pt x="67818" y="1390141"/>
                  </a:lnTo>
                  <a:close/>
                </a:path>
                <a:path w="7625715" h="1465579">
                  <a:moveTo>
                    <a:pt x="73109" y="1418267"/>
                  </a:moveTo>
                  <a:lnTo>
                    <a:pt x="60578" y="1420621"/>
                  </a:lnTo>
                  <a:lnTo>
                    <a:pt x="64134" y="1439290"/>
                  </a:lnTo>
                  <a:lnTo>
                    <a:pt x="76623" y="1436944"/>
                  </a:lnTo>
                  <a:lnTo>
                    <a:pt x="73109" y="1418267"/>
                  </a:lnTo>
                  <a:close/>
                </a:path>
                <a:path w="7625715" h="1465579">
                  <a:moveTo>
                    <a:pt x="76623" y="1436944"/>
                  </a:moveTo>
                  <a:lnTo>
                    <a:pt x="64134" y="1439290"/>
                  </a:lnTo>
                  <a:lnTo>
                    <a:pt x="77064" y="1439290"/>
                  </a:lnTo>
                  <a:lnTo>
                    <a:pt x="76623" y="1436944"/>
                  </a:lnTo>
                  <a:close/>
                </a:path>
                <a:path w="7625715" h="1465579">
                  <a:moveTo>
                    <a:pt x="7622032" y="0"/>
                  </a:moveTo>
                  <a:lnTo>
                    <a:pt x="73109" y="1418267"/>
                  </a:lnTo>
                  <a:lnTo>
                    <a:pt x="76623" y="1436944"/>
                  </a:lnTo>
                  <a:lnTo>
                    <a:pt x="7625588" y="18795"/>
                  </a:lnTo>
                  <a:lnTo>
                    <a:pt x="762203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86AB4BE-5A80-7116-BF59-01134E0083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5556"/>
          <a:stretch/>
        </p:blipFill>
        <p:spPr>
          <a:xfrm>
            <a:off x="0" y="5090816"/>
            <a:ext cx="10458069" cy="49675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9750F3C-0150-CCBD-DB19-5DBA6016CD7E}"/>
              </a:ext>
            </a:extLst>
          </p:cNvPr>
          <p:cNvSpPr/>
          <p:nvPr/>
        </p:nvSpPr>
        <p:spPr>
          <a:xfrm>
            <a:off x="2449551" y="8887508"/>
            <a:ext cx="1219200" cy="1172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-4762"/>
            <a:ext cx="11926570" cy="941069"/>
            <a:chOff x="-4762" y="-4762"/>
            <a:chExt cx="11926570" cy="94106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1529" y="116060"/>
              <a:ext cx="2259870" cy="8196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659620" cy="447040"/>
            </a:xfrm>
            <a:custGeom>
              <a:avLst/>
              <a:gdLst/>
              <a:ahLst/>
              <a:cxnLst/>
              <a:rect l="l" t="t" r="r" b="b"/>
              <a:pathLst>
                <a:path w="9659620" h="447040">
                  <a:moveTo>
                    <a:pt x="0" y="0"/>
                  </a:moveTo>
                  <a:lnTo>
                    <a:pt x="0" y="446532"/>
                  </a:lnTo>
                  <a:lnTo>
                    <a:pt x="9659112" y="446532"/>
                  </a:lnTo>
                  <a:lnTo>
                    <a:pt x="9659112" y="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-1396"/>
            <a:ext cx="11056620" cy="536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1.</a:t>
            </a:r>
            <a:r>
              <a:rPr sz="2400" b="1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Summary</a:t>
            </a:r>
            <a:r>
              <a:rPr sz="2400" b="1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b="1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3:</a:t>
            </a:r>
            <a:r>
              <a:rPr sz="2400" b="1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Accounting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Enterprise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75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Practical</a:t>
            </a:r>
            <a:r>
              <a:rPr sz="2400" b="1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Example</a:t>
            </a:r>
            <a:r>
              <a:rPr sz="2400" b="1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b="1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Australia:</a:t>
            </a:r>
            <a:endParaRPr sz="2400">
              <a:latin typeface="Calibri"/>
              <a:cs typeface="Calibri"/>
            </a:endParaRPr>
          </a:p>
          <a:p>
            <a:pPr marL="149860" marR="5080">
              <a:lnSpc>
                <a:spcPct val="150000"/>
              </a:lnSpc>
            </a:pPr>
            <a:r>
              <a:rPr sz="2400" spc="-11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provide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practical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example,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consider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scenario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subsidiary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a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global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company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uses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SAP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its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accounting.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subsidiary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needs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adhere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both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local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standards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global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policies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its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parent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company.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35"/>
              </a:spcBef>
            </a:pP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Scenario:</a:t>
            </a:r>
            <a:endParaRPr sz="2400">
              <a:latin typeface="Calibri"/>
              <a:cs typeface="Calibri"/>
            </a:endParaRPr>
          </a:p>
          <a:p>
            <a:pPr marL="149860" marR="81915">
              <a:lnSpc>
                <a:spcPct val="150000"/>
              </a:lnSpc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subsidiary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"Global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Bike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Inc."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needs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report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its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both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locally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part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global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consolidation.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chart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must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adhere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 standards,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but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also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align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group's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reporting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requirements.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752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8055" y="1845564"/>
            <a:ext cx="9893300" cy="4322445"/>
            <a:chOff x="448055" y="1845564"/>
            <a:chExt cx="9893300" cy="43224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055" y="1845564"/>
              <a:ext cx="9654540" cy="43220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62250" y="2437638"/>
              <a:ext cx="7579359" cy="2050414"/>
            </a:xfrm>
            <a:custGeom>
              <a:avLst/>
              <a:gdLst/>
              <a:ahLst/>
              <a:cxnLst/>
              <a:rect l="l" t="t" r="r" b="b"/>
              <a:pathLst>
                <a:path w="7579359" h="2050414">
                  <a:moveTo>
                    <a:pt x="63754" y="1976501"/>
                  </a:moveTo>
                  <a:lnTo>
                    <a:pt x="0" y="2033016"/>
                  </a:lnTo>
                  <a:lnTo>
                    <a:pt x="83438" y="2050161"/>
                  </a:lnTo>
                  <a:lnTo>
                    <a:pt x="76922" y="2025777"/>
                  </a:lnTo>
                  <a:lnTo>
                    <a:pt x="63754" y="2025777"/>
                  </a:lnTo>
                  <a:lnTo>
                    <a:pt x="58800" y="2007362"/>
                  </a:lnTo>
                  <a:lnTo>
                    <a:pt x="71121" y="2004071"/>
                  </a:lnTo>
                  <a:lnTo>
                    <a:pt x="63754" y="1976501"/>
                  </a:lnTo>
                  <a:close/>
                </a:path>
                <a:path w="7579359" h="2050414">
                  <a:moveTo>
                    <a:pt x="71121" y="2004071"/>
                  </a:moveTo>
                  <a:lnTo>
                    <a:pt x="58800" y="2007362"/>
                  </a:lnTo>
                  <a:lnTo>
                    <a:pt x="63754" y="2025777"/>
                  </a:lnTo>
                  <a:lnTo>
                    <a:pt x="76045" y="2022493"/>
                  </a:lnTo>
                  <a:lnTo>
                    <a:pt x="71121" y="2004071"/>
                  </a:lnTo>
                  <a:close/>
                </a:path>
                <a:path w="7579359" h="2050414">
                  <a:moveTo>
                    <a:pt x="76045" y="2022493"/>
                  </a:moveTo>
                  <a:lnTo>
                    <a:pt x="63754" y="2025777"/>
                  </a:lnTo>
                  <a:lnTo>
                    <a:pt x="76922" y="2025777"/>
                  </a:lnTo>
                  <a:lnTo>
                    <a:pt x="76045" y="2022493"/>
                  </a:lnTo>
                  <a:close/>
                </a:path>
                <a:path w="7579359" h="2050414">
                  <a:moveTo>
                    <a:pt x="7574026" y="0"/>
                  </a:moveTo>
                  <a:lnTo>
                    <a:pt x="71121" y="2004071"/>
                  </a:lnTo>
                  <a:lnTo>
                    <a:pt x="76045" y="2022493"/>
                  </a:lnTo>
                  <a:lnTo>
                    <a:pt x="7578979" y="18287"/>
                  </a:lnTo>
                  <a:lnTo>
                    <a:pt x="75740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9810" y="899922"/>
            <a:ext cx="11772189" cy="5046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94335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sz="2800" spc="-15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check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Journal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Entry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impact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Balance,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home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screen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select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Financial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accounting.</a:t>
            </a:r>
            <a:endParaRPr sz="2800" dirty="0">
              <a:latin typeface="Arial"/>
              <a:cs typeface="Arial"/>
            </a:endParaRPr>
          </a:p>
          <a:p>
            <a:pPr marL="10010775" marR="245745">
              <a:lnSpc>
                <a:spcPct val="100000"/>
              </a:lnSpc>
              <a:spcBef>
                <a:spcPts val="945"/>
              </a:spcBef>
            </a:pPr>
            <a:r>
              <a:rPr sz="1800" dirty="0">
                <a:latin typeface="Arial"/>
                <a:cs typeface="Arial"/>
              </a:rPr>
              <a:t>Click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on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Display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G/L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Account Balance</a:t>
            </a:r>
            <a:endParaRPr sz="1800" dirty="0">
              <a:latin typeface="Arial"/>
              <a:cs typeface="Arial"/>
            </a:endParaRPr>
          </a:p>
          <a:p>
            <a:pPr marL="10010775" marR="5080">
              <a:lnSpc>
                <a:spcPct val="100000"/>
              </a:lnSpc>
              <a:spcBef>
                <a:spcPts val="1400"/>
              </a:spcBef>
            </a:pP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Consumables account </a:t>
            </a:r>
            <a:r>
              <a:rPr sz="1800" dirty="0">
                <a:latin typeface="Arial"/>
                <a:cs typeface="Arial"/>
              </a:rPr>
              <a:t>should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-25" dirty="0">
                <a:latin typeface="Arial"/>
                <a:cs typeface="Arial"/>
              </a:rPr>
              <a:t> of</a:t>
            </a:r>
            <a:r>
              <a:rPr lang="en-US" sz="1800" spc="-25" dirty="0">
                <a:latin typeface="Arial"/>
                <a:cs typeface="Arial"/>
              </a:rPr>
              <a:t> at least</a:t>
            </a:r>
            <a:endParaRPr sz="1800" dirty="0">
              <a:latin typeface="Arial"/>
              <a:cs typeface="Arial"/>
            </a:endParaRPr>
          </a:p>
          <a:p>
            <a:pPr marL="10010775" marR="3175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$5000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spc="-10" dirty="0">
                <a:latin typeface="Arial"/>
                <a:cs typeface="Arial"/>
              </a:rPr>
              <a:t>Concessions </a:t>
            </a:r>
            <a:r>
              <a:rPr sz="1800" dirty="0">
                <a:latin typeface="Arial"/>
                <a:cs typeface="Arial"/>
              </a:rPr>
              <a:t>Bank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Credit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</a:t>
            </a:r>
            <a:r>
              <a:rPr lang="en-US" sz="1800" spc="-25" dirty="0">
                <a:latin typeface="Arial"/>
                <a:cs typeface="Arial"/>
              </a:rPr>
              <a:t> at least</a:t>
            </a:r>
            <a:endParaRPr sz="1800" dirty="0">
              <a:latin typeface="Arial"/>
              <a:cs typeface="Arial"/>
            </a:endParaRPr>
          </a:p>
          <a:p>
            <a:pPr marL="1001077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$5000.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C049E-7DC7-22D9-28D4-8C582D1E12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7054"/>
          <a:stretch/>
        </p:blipFill>
        <p:spPr>
          <a:xfrm>
            <a:off x="536794" y="6016662"/>
            <a:ext cx="11201400" cy="396611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920CC-0E1F-5549-8F66-C6876A843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4ECDB30-6E74-8852-33CC-FC9D04925DDD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F47727D-B452-8A20-4B53-6BACC29D29D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C8335DDF-D194-B539-D4E3-708F5648851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4B733D4-12C2-1198-922B-9B143CC68D3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3BC1ACB9-34D8-13DB-665B-4C20DFD9C6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752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AFB43762-CCFE-61D1-2012-18986452A31C}"/>
              </a:ext>
            </a:extLst>
          </p:cNvPr>
          <p:cNvGrpSpPr/>
          <p:nvPr/>
        </p:nvGrpSpPr>
        <p:grpSpPr>
          <a:xfrm>
            <a:off x="448055" y="1845564"/>
            <a:ext cx="9893300" cy="4322445"/>
            <a:chOff x="448055" y="1845564"/>
            <a:chExt cx="9893300" cy="4322445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5784D368-D845-7CD3-F598-B42E495766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055" y="1845564"/>
              <a:ext cx="9654540" cy="4322064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F723085-C590-E738-7B28-39DAEADDA1AF}"/>
                </a:ext>
              </a:extLst>
            </p:cNvPr>
            <p:cNvSpPr/>
            <p:nvPr/>
          </p:nvSpPr>
          <p:spPr>
            <a:xfrm>
              <a:off x="2762250" y="2437638"/>
              <a:ext cx="7579359" cy="2050414"/>
            </a:xfrm>
            <a:custGeom>
              <a:avLst/>
              <a:gdLst/>
              <a:ahLst/>
              <a:cxnLst/>
              <a:rect l="l" t="t" r="r" b="b"/>
              <a:pathLst>
                <a:path w="7579359" h="2050414">
                  <a:moveTo>
                    <a:pt x="63754" y="1976501"/>
                  </a:moveTo>
                  <a:lnTo>
                    <a:pt x="0" y="2033016"/>
                  </a:lnTo>
                  <a:lnTo>
                    <a:pt x="83438" y="2050161"/>
                  </a:lnTo>
                  <a:lnTo>
                    <a:pt x="76922" y="2025777"/>
                  </a:lnTo>
                  <a:lnTo>
                    <a:pt x="63754" y="2025777"/>
                  </a:lnTo>
                  <a:lnTo>
                    <a:pt x="58800" y="2007362"/>
                  </a:lnTo>
                  <a:lnTo>
                    <a:pt x="71121" y="2004071"/>
                  </a:lnTo>
                  <a:lnTo>
                    <a:pt x="63754" y="1976501"/>
                  </a:lnTo>
                  <a:close/>
                </a:path>
                <a:path w="7579359" h="2050414">
                  <a:moveTo>
                    <a:pt x="71121" y="2004071"/>
                  </a:moveTo>
                  <a:lnTo>
                    <a:pt x="58800" y="2007362"/>
                  </a:lnTo>
                  <a:lnTo>
                    <a:pt x="63754" y="2025777"/>
                  </a:lnTo>
                  <a:lnTo>
                    <a:pt x="76045" y="2022493"/>
                  </a:lnTo>
                  <a:lnTo>
                    <a:pt x="71121" y="2004071"/>
                  </a:lnTo>
                  <a:close/>
                </a:path>
                <a:path w="7579359" h="2050414">
                  <a:moveTo>
                    <a:pt x="76045" y="2022493"/>
                  </a:moveTo>
                  <a:lnTo>
                    <a:pt x="63754" y="2025777"/>
                  </a:lnTo>
                  <a:lnTo>
                    <a:pt x="76922" y="2025777"/>
                  </a:lnTo>
                  <a:lnTo>
                    <a:pt x="76045" y="2022493"/>
                  </a:lnTo>
                  <a:close/>
                </a:path>
                <a:path w="7579359" h="2050414">
                  <a:moveTo>
                    <a:pt x="7574026" y="0"/>
                  </a:moveTo>
                  <a:lnTo>
                    <a:pt x="71121" y="2004071"/>
                  </a:lnTo>
                  <a:lnTo>
                    <a:pt x="76045" y="2022493"/>
                  </a:lnTo>
                  <a:lnTo>
                    <a:pt x="7578979" y="18287"/>
                  </a:lnTo>
                  <a:lnTo>
                    <a:pt x="75740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C0BE85E5-F92D-1B1E-1246-48EE6C1F7579}"/>
              </a:ext>
            </a:extLst>
          </p:cNvPr>
          <p:cNvSpPr txBox="1"/>
          <p:nvPr/>
        </p:nvSpPr>
        <p:spPr>
          <a:xfrm>
            <a:off x="419811" y="899922"/>
            <a:ext cx="11446510" cy="56008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94335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sz="2800" spc="-15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check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Journal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Entry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impact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Balance,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home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screen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select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Financial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accounting.</a:t>
            </a:r>
            <a:endParaRPr sz="2800" dirty="0">
              <a:latin typeface="Arial"/>
              <a:cs typeface="Arial"/>
            </a:endParaRPr>
          </a:p>
          <a:p>
            <a:pPr marL="10010775" marR="245745">
              <a:lnSpc>
                <a:spcPct val="100000"/>
              </a:lnSpc>
              <a:spcBef>
                <a:spcPts val="945"/>
              </a:spcBef>
            </a:pPr>
            <a:r>
              <a:rPr sz="1800" dirty="0">
                <a:latin typeface="Arial"/>
                <a:cs typeface="Arial"/>
              </a:rPr>
              <a:t>Click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on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Display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G/L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Account Balance</a:t>
            </a:r>
            <a:endParaRPr sz="1800" dirty="0">
              <a:latin typeface="Arial"/>
              <a:cs typeface="Arial"/>
            </a:endParaRPr>
          </a:p>
          <a:p>
            <a:pPr marL="10010775" marR="5080">
              <a:lnSpc>
                <a:spcPct val="100000"/>
              </a:lnSpc>
              <a:spcBef>
                <a:spcPts val="1400"/>
              </a:spcBef>
            </a:pP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Consumables account </a:t>
            </a:r>
            <a:r>
              <a:rPr sz="1800" dirty="0">
                <a:latin typeface="Arial"/>
                <a:cs typeface="Arial"/>
              </a:rPr>
              <a:t>should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-25" dirty="0">
                <a:latin typeface="Arial"/>
                <a:cs typeface="Arial"/>
              </a:rPr>
              <a:t> of</a:t>
            </a:r>
            <a:r>
              <a:rPr lang="en-US" sz="1800" spc="-25" dirty="0">
                <a:latin typeface="Arial"/>
                <a:cs typeface="Arial"/>
              </a:rPr>
              <a:t> at least</a:t>
            </a:r>
            <a:endParaRPr sz="1800" dirty="0">
              <a:latin typeface="Arial"/>
              <a:cs typeface="Arial"/>
            </a:endParaRPr>
          </a:p>
          <a:p>
            <a:pPr marL="10010775" marR="3175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$5000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spc="-10" dirty="0">
                <a:latin typeface="Arial"/>
                <a:cs typeface="Arial"/>
              </a:rPr>
              <a:t>Concessions </a:t>
            </a:r>
            <a:r>
              <a:rPr sz="1800" dirty="0">
                <a:latin typeface="Arial"/>
                <a:cs typeface="Arial"/>
              </a:rPr>
              <a:t>Bank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Credit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</a:t>
            </a:r>
            <a:r>
              <a:rPr lang="en-US" sz="1800" spc="-25" dirty="0">
                <a:latin typeface="Arial"/>
                <a:cs typeface="Arial"/>
              </a:rPr>
              <a:t> at least</a:t>
            </a:r>
            <a:endParaRPr sz="1800" dirty="0">
              <a:latin typeface="Arial"/>
              <a:cs typeface="Arial"/>
            </a:endParaRPr>
          </a:p>
          <a:p>
            <a:pPr marL="1001077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$5000.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99EF05F-3B50-F871-D03A-7C227804D173}"/>
              </a:ext>
            </a:extLst>
          </p:cNvPr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EFE6A-0020-AF8B-EEE9-35BAEB8EBE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555"/>
          <a:stretch/>
        </p:blipFill>
        <p:spPr>
          <a:xfrm>
            <a:off x="486486" y="4949842"/>
            <a:ext cx="9616109" cy="510855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0F253A-73A6-B5E4-B53A-4E12A274A41B}"/>
              </a:ext>
            </a:extLst>
          </p:cNvPr>
          <p:cNvSpPr/>
          <p:nvPr/>
        </p:nvSpPr>
        <p:spPr>
          <a:xfrm>
            <a:off x="2706361" y="9136421"/>
            <a:ext cx="827049" cy="2709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415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2890520"/>
            <a:ext cx="4901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Create</a:t>
            </a:r>
            <a:r>
              <a:rPr sz="3600" spc="-1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a</a:t>
            </a:r>
            <a:r>
              <a:rPr sz="3600" spc="-2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Journal</a:t>
            </a:r>
            <a:r>
              <a:rPr sz="3600" spc="-1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AE230D"/>
                </a:solidFill>
                <a:latin typeface="Arial"/>
                <a:cs typeface="Arial"/>
              </a:rPr>
              <a:t>Entry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Journal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Entry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633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Click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0839" y="950341"/>
            <a:ext cx="715645" cy="39814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60"/>
              </a:lnSpc>
            </a:pPr>
            <a:r>
              <a:rPr sz="2800" spc="-25" dirty="0">
                <a:latin typeface="Arial"/>
                <a:cs typeface="Arial"/>
              </a:rPr>
              <a:t>SAP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30144" y="899922"/>
            <a:ext cx="4595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to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home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screen.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811" y="1411681"/>
            <a:ext cx="6205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Click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Financial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Space.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59694" y="3429000"/>
            <a:ext cx="193230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on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Post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General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Ledger</a:t>
            </a:r>
            <a:r>
              <a:rPr sz="2800" spc="-25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Entries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3108" y="1950720"/>
            <a:ext cx="9594850" cy="4384675"/>
            <a:chOff x="483108" y="1950720"/>
            <a:chExt cx="9594850" cy="43846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08" y="1950720"/>
              <a:ext cx="8846820" cy="43845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73174" y="3298698"/>
              <a:ext cx="8305165" cy="537845"/>
            </a:xfrm>
            <a:custGeom>
              <a:avLst/>
              <a:gdLst/>
              <a:ahLst/>
              <a:cxnLst/>
              <a:rect l="l" t="t" r="r" b="b"/>
              <a:pathLst>
                <a:path w="8305165" h="537845">
                  <a:moveTo>
                    <a:pt x="76642" y="28565"/>
                  </a:moveTo>
                  <a:lnTo>
                    <a:pt x="75542" y="46862"/>
                  </a:lnTo>
                  <a:lnTo>
                    <a:pt x="75497" y="47615"/>
                  </a:lnTo>
                  <a:lnTo>
                    <a:pt x="8303641" y="537590"/>
                  </a:lnTo>
                  <a:lnTo>
                    <a:pt x="8304783" y="518540"/>
                  </a:lnTo>
                  <a:lnTo>
                    <a:pt x="76642" y="28565"/>
                  </a:lnTo>
                  <a:close/>
                </a:path>
                <a:path w="8305165" h="537845">
                  <a:moveTo>
                    <a:pt x="78358" y="0"/>
                  </a:moveTo>
                  <a:lnTo>
                    <a:pt x="0" y="33527"/>
                  </a:lnTo>
                  <a:lnTo>
                    <a:pt x="73787" y="76073"/>
                  </a:lnTo>
                  <a:lnTo>
                    <a:pt x="75497" y="47615"/>
                  </a:lnTo>
                  <a:lnTo>
                    <a:pt x="62864" y="46862"/>
                  </a:lnTo>
                  <a:lnTo>
                    <a:pt x="63962" y="28565"/>
                  </a:lnTo>
                  <a:lnTo>
                    <a:pt x="64007" y="27812"/>
                  </a:lnTo>
                  <a:lnTo>
                    <a:pt x="76687" y="27812"/>
                  </a:lnTo>
                  <a:lnTo>
                    <a:pt x="78358" y="0"/>
                  </a:lnTo>
                  <a:close/>
                </a:path>
                <a:path w="8305165" h="537845">
                  <a:moveTo>
                    <a:pt x="64007" y="27812"/>
                  </a:moveTo>
                  <a:lnTo>
                    <a:pt x="62864" y="46862"/>
                  </a:lnTo>
                  <a:lnTo>
                    <a:pt x="75497" y="47615"/>
                  </a:lnTo>
                  <a:lnTo>
                    <a:pt x="76642" y="28565"/>
                  </a:lnTo>
                  <a:lnTo>
                    <a:pt x="64007" y="27812"/>
                  </a:lnTo>
                  <a:close/>
                </a:path>
                <a:path w="8305165" h="537845">
                  <a:moveTo>
                    <a:pt x="76687" y="27812"/>
                  </a:moveTo>
                  <a:lnTo>
                    <a:pt x="64007" y="27812"/>
                  </a:lnTo>
                  <a:lnTo>
                    <a:pt x="76642" y="28565"/>
                  </a:lnTo>
                  <a:lnTo>
                    <a:pt x="76687" y="2781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30035C-5CFA-8E5B-AB84-7ED9DB7CB4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2500" b="15556"/>
          <a:stretch/>
        </p:blipFill>
        <p:spPr>
          <a:xfrm>
            <a:off x="515239" y="5184521"/>
            <a:ext cx="5945926" cy="491185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B0DE12-531E-973F-1F25-F72376C1EAD3}"/>
              </a:ext>
            </a:extLst>
          </p:cNvPr>
          <p:cNvSpPr/>
          <p:nvPr/>
        </p:nvSpPr>
        <p:spPr>
          <a:xfrm>
            <a:off x="1912679" y="7340380"/>
            <a:ext cx="1028616" cy="10416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52759" y="6500407"/>
            <a:ext cx="85280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Journal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Entry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811" y="899922"/>
            <a:ext cx="10828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Scenario: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Some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Office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supplies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have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been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purchased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need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711" y="1326642"/>
            <a:ext cx="4736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be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reconciled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20502" y="6367119"/>
            <a:ext cx="887094" cy="256540"/>
          </a:xfrm>
          <a:custGeom>
            <a:avLst/>
            <a:gdLst/>
            <a:ahLst/>
            <a:cxnLst/>
            <a:rect l="l" t="t" r="r" b="b"/>
            <a:pathLst>
              <a:path w="887095" h="256540">
                <a:moveTo>
                  <a:pt x="886968" y="0"/>
                </a:moveTo>
                <a:lnTo>
                  <a:pt x="0" y="0"/>
                </a:lnTo>
                <a:lnTo>
                  <a:pt x="0" y="256031"/>
                </a:lnTo>
                <a:lnTo>
                  <a:pt x="886968" y="256031"/>
                </a:lnTo>
                <a:lnTo>
                  <a:pt x="886968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41375" y="1754632"/>
            <a:ext cx="8488045" cy="3733800"/>
            <a:chOff x="341375" y="1754632"/>
            <a:chExt cx="8488045" cy="37338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828800"/>
              <a:ext cx="8215883" cy="36591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5366" y="1754631"/>
              <a:ext cx="7044055" cy="1758950"/>
            </a:xfrm>
            <a:custGeom>
              <a:avLst/>
              <a:gdLst/>
              <a:ahLst/>
              <a:cxnLst/>
              <a:rect l="l" t="t" r="r" b="b"/>
              <a:pathLst>
                <a:path w="7044055" h="1758950">
                  <a:moveTo>
                    <a:pt x="80137" y="870712"/>
                  </a:moveTo>
                  <a:lnTo>
                    <a:pt x="76974" y="843788"/>
                  </a:lnTo>
                  <a:lnTo>
                    <a:pt x="76796" y="842302"/>
                  </a:lnTo>
                  <a:lnTo>
                    <a:pt x="74574" y="823379"/>
                  </a:lnTo>
                  <a:lnTo>
                    <a:pt x="71247" y="795020"/>
                  </a:lnTo>
                  <a:lnTo>
                    <a:pt x="0" y="841756"/>
                  </a:lnTo>
                  <a:lnTo>
                    <a:pt x="80137" y="870712"/>
                  </a:lnTo>
                  <a:close/>
                </a:path>
                <a:path w="7044055" h="1758950">
                  <a:moveTo>
                    <a:pt x="7042404" y="410591"/>
                  </a:moveTo>
                  <a:lnTo>
                    <a:pt x="7040499" y="391541"/>
                  </a:lnTo>
                  <a:lnTo>
                    <a:pt x="2591016" y="824522"/>
                  </a:lnTo>
                  <a:lnTo>
                    <a:pt x="2588260" y="796036"/>
                  </a:lnTo>
                  <a:lnTo>
                    <a:pt x="2516124" y="841375"/>
                  </a:lnTo>
                  <a:lnTo>
                    <a:pt x="2595626" y="871855"/>
                  </a:lnTo>
                  <a:lnTo>
                    <a:pt x="2592984" y="844677"/>
                  </a:lnTo>
                  <a:lnTo>
                    <a:pt x="2592857" y="843457"/>
                  </a:lnTo>
                  <a:lnTo>
                    <a:pt x="7042404" y="410591"/>
                  </a:lnTo>
                  <a:close/>
                </a:path>
                <a:path w="7044055" h="1758950">
                  <a:moveTo>
                    <a:pt x="7043928" y="1244219"/>
                  </a:moveTo>
                  <a:lnTo>
                    <a:pt x="7041896" y="1225169"/>
                  </a:lnTo>
                  <a:lnTo>
                    <a:pt x="2740088" y="1711680"/>
                  </a:lnTo>
                  <a:lnTo>
                    <a:pt x="2736850" y="1683258"/>
                  </a:lnTo>
                  <a:lnTo>
                    <a:pt x="2665476" y="1729613"/>
                  </a:lnTo>
                  <a:lnTo>
                    <a:pt x="2745486" y="1758950"/>
                  </a:lnTo>
                  <a:lnTo>
                    <a:pt x="2742412" y="1732026"/>
                  </a:lnTo>
                  <a:lnTo>
                    <a:pt x="2742247" y="1730603"/>
                  </a:lnTo>
                  <a:lnTo>
                    <a:pt x="7043928" y="1244219"/>
                  </a:lnTo>
                  <a:close/>
                </a:path>
                <a:path w="7044055" h="1758950">
                  <a:moveTo>
                    <a:pt x="7043928" y="18796"/>
                  </a:moveTo>
                  <a:lnTo>
                    <a:pt x="7041769" y="0"/>
                  </a:lnTo>
                  <a:lnTo>
                    <a:pt x="74574" y="823379"/>
                  </a:lnTo>
                  <a:lnTo>
                    <a:pt x="76733" y="841756"/>
                  </a:lnTo>
                  <a:lnTo>
                    <a:pt x="76796" y="842302"/>
                  </a:lnTo>
                  <a:lnTo>
                    <a:pt x="7043928" y="187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906636" y="1392682"/>
            <a:ext cx="307340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7314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Journal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Entry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Date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Posting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Date</a:t>
            </a:r>
            <a:r>
              <a:rPr sz="1800" spc="-2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12700" marR="193675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US00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Company </a:t>
            </a:r>
            <a:r>
              <a:rPr sz="1800" dirty="0">
                <a:latin typeface="Arial"/>
                <a:cs typeface="Arial"/>
              </a:rPr>
              <a:t>Code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USD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Transaction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Currency</a:t>
            </a:r>
            <a:r>
              <a:rPr sz="1800" spc="-10" dirty="0">
                <a:latin typeface="Arial"/>
                <a:cs typeface="Arial"/>
              </a:rPr>
              <a:t> field.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6815000 </a:t>
            </a:r>
            <a:r>
              <a:rPr sz="1800" spc="-10" dirty="0">
                <a:latin typeface="Arial"/>
                <a:cs typeface="Arial"/>
              </a:rPr>
              <a:t>(Office </a:t>
            </a:r>
            <a:r>
              <a:rPr sz="1800" dirty="0">
                <a:latin typeface="Arial"/>
                <a:cs typeface="Arial"/>
              </a:rPr>
              <a:t>Supplies) 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80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NA1510000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Cost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Centre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must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used.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6850000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(Other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Oper. </a:t>
            </a:r>
            <a:r>
              <a:rPr sz="1800" dirty="0">
                <a:latin typeface="Arial"/>
                <a:cs typeface="Arial"/>
              </a:rPr>
              <a:t>Supplies)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95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NA1510000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Cost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Centre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must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used.</a:t>
            </a:r>
            <a:endParaRPr sz="1800" dirty="0">
              <a:latin typeface="Arial"/>
              <a:cs typeface="Arial"/>
            </a:endParaRPr>
          </a:p>
          <a:p>
            <a:pPr marL="12700" marR="25717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1010000 </a:t>
            </a:r>
            <a:r>
              <a:rPr sz="1800" dirty="0">
                <a:latin typeface="Arial"/>
                <a:cs typeface="Arial"/>
              </a:rPr>
              <a:t>(Consumables)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G/L </a:t>
            </a:r>
            <a:r>
              <a:rPr sz="1800" dirty="0">
                <a:latin typeface="Arial"/>
                <a:cs typeface="Arial"/>
              </a:rPr>
              <a:t>account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175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the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81236" y="6331102"/>
            <a:ext cx="272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Debit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Click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Simulate</a:t>
            </a:r>
            <a:r>
              <a:rPr sz="1500" spc="-15" baseline="-25000" dirty="0">
                <a:latin typeface="Tahoma"/>
                <a:cs typeface="Tahoma"/>
              </a:rPr>
              <a:t>e</a:t>
            </a:r>
            <a:endParaRPr sz="1500" baseline="-250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50842" y="3722623"/>
            <a:ext cx="5626100" cy="2713990"/>
          </a:xfrm>
          <a:custGeom>
            <a:avLst/>
            <a:gdLst/>
            <a:ahLst/>
            <a:cxnLst/>
            <a:rect l="l" t="t" r="r" b="b"/>
            <a:pathLst>
              <a:path w="5626100" h="2713990">
                <a:moveTo>
                  <a:pt x="4380738" y="1926094"/>
                </a:moveTo>
                <a:lnTo>
                  <a:pt x="159969" y="339255"/>
                </a:lnTo>
                <a:lnTo>
                  <a:pt x="161658" y="334772"/>
                </a:lnTo>
                <a:lnTo>
                  <a:pt x="170053" y="312420"/>
                </a:lnTo>
                <a:lnTo>
                  <a:pt x="85344" y="321310"/>
                </a:lnTo>
                <a:lnTo>
                  <a:pt x="143256" y="383794"/>
                </a:lnTo>
                <a:lnTo>
                  <a:pt x="153314" y="357009"/>
                </a:lnTo>
                <a:lnTo>
                  <a:pt x="4374134" y="1943925"/>
                </a:lnTo>
                <a:lnTo>
                  <a:pt x="4380738" y="1926094"/>
                </a:lnTo>
                <a:close/>
              </a:path>
              <a:path w="5626100" h="2713990">
                <a:moveTo>
                  <a:pt x="4452493" y="553593"/>
                </a:moveTo>
                <a:lnTo>
                  <a:pt x="76746" y="28321"/>
                </a:lnTo>
                <a:lnTo>
                  <a:pt x="76936" y="26797"/>
                </a:lnTo>
                <a:lnTo>
                  <a:pt x="80137" y="0"/>
                </a:lnTo>
                <a:lnTo>
                  <a:pt x="0" y="28702"/>
                </a:lnTo>
                <a:lnTo>
                  <a:pt x="71120" y="75565"/>
                </a:lnTo>
                <a:lnTo>
                  <a:pt x="74498" y="47231"/>
                </a:lnTo>
                <a:lnTo>
                  <a:pt x="4450207" y="572516"/>
                </a:lnTo>
                <a:lnTo>
                  <a:pt x="4452493" y="553593"/>
                </a:lnTo>
                <a:close/>
              </a:path>
              <a:path w="5626100" h="2713990">
                <a:moveTo>
                  <a:pt x="5625592" y="2696616"/>
                </a:moveTo>
                <a:lnTo>
                  <a:pt x="3591560" y="1705597"/>
                </a:lnTo>
                <a:lnTo>
                  <a:pt x="3594277" y="1700022"/>
                </a:lnTo>
                <a:lnTo>
                  <a:pt x="3604133" y="1679829"/>
                </a:lnTo>
                <a:lnTo>
                  <a:pt x="3518916" y="1680718"/>
                </a:lnTo>
                <a:lnTo>
                  <a:pt x="3570732" y="1748282"/>
                </a:lnTo>
                <a:lnTo>
                  <a:pt x="3583267" y="1722602"/>
                </a:lnTo>
                <a:lnTo>
                  <a:pt x="5617210" y="2713748"/>
                </a:lnTo>
                <a:lnTo>
                  <a:pt x="5625592" y="26966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2017DE-A735-669B-3020-E805385A14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666"/>
          <a:stretch/>
        </p:blipFill>
        <p:spPr>
          <a:xfrm>
            <a:off x="0" y="5562093"/>
            <a:ext cx="8688248" cy="45613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3B19-8C44-4B66-FC20-0676826B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13AFB15-42FE-D8F5-CE84-8C48121D3FB0}"/>
              </a:ext>
            </a:extLst>
          </p:cNvPr>
          <p:cNvSpPr txBox="1"/>
          <p:nvPr/>
        </p:nvSpPr>
        <p:spPr>
          <a:xfrm>
            <a:off x="10652759" y="6500407"/>
            <a:ext cx="85280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19242DB-4DE6-DF34-A5FB-BC72205A7CF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9414593F-B7E1-0381-B2B3-90D5D3127369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CF4401F-8F3B-92B3-6771-ACFBC291CCC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0E0AF7BD-DBE8-DAC6-9480-E0B50C6306C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286AA62F-8698-3970-E32F-00F048D92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Journal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Entry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CC63261-BFC7-965A-8907-C95AC5305977}"/>
              </a:ext>
            </a:extLst>
          </p:cNvPr>
          <p:cNvSpPr txBox="1"/>
          <p:nvPr/>
        </p:nvSpPr>
        <p:spPr>
          <a:xfrm>
            <a:off x="419811" y="899922"/>
            <a:ext cx="10828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Scenario: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Some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Office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supplies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have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been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purchased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need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5372842-3170-1A9E-EE1B-3D56862F73A1}"/>
              </a:ext>
            </a:extLst>
          </p:cNvPr>
          <p:cNvSpPr txBox="1"/>
          <p:nvPr/>
        </p:nvSpPr>
        <p:spPr>
          <a:xfrm>
            <a:off x="762711" y="1326642"/>
            <a:ext cx="4736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be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reconciled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12764F9-A82E-E2F9-4827-F8DD2E0CE359}"/>
              </a:ext>
            </a:extLst>
          </p:cNvPr>
          <p:cNvSpPr/>
          <p:nvPr/>
        </p:nvSpPr>
        <p:spPr>
          <a:xfrm>
            <a:off x="10620502" y="6367119"/>
            <a:ext cx="887094" cy="256540"/>
          </a:xfrm>
          <a:custGeom>
            <a:avLst/>
            <a:gdLst/>
            <a:ahLst/>
            <a:cxnLst/>
            <a:rect l="l" t="t" r="r" b="b"/>
            <a:pathLst>
              <a:path w="887095" h="256540">
                <a:moveTo>
                  <a:pt x="886968" y="0"/>
                </a:moveTo>
                <a:lnTo>
                  <a:pt x="0" y="0"/>
                </a:lnTo>
                <a:lnTo>
                  <a:pt x="0" y="256031"/>
                </a:lnTo>
                <a:lnTo>
                  <a:pt x="886968" y="256031"/>
                </a:lnTo>
                <a:lnTo>
                  <a:pt x="886968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42859984-B508-D3C3-BDAF-E8A6B6654209}"/>
              </a:ext>
            </a:extLst>
          </p:cNvPr>
          <p:cNvGrpSpPr/>
          <p:nvPr/>
        </p:nvGrpSpPr>
        <p:grpSpPr>
          <a:xfrm>
            <a:off x="341375" y="1754632"/>
            <a:ext cx="8488045" cy="3733800"/>
            <a:chOff x="341375" y="1754632"/>
            <a:chExt cx="8488045" cy="3733800"/>
          </a:xfrm>
        </p:grpSpPr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B0C84E10-01AD-4F60-A3A5-E3165B2732A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828800"/>
              <a:ext cx="8215883" cy="3659124"/>
            </a:xfrm>
            <a:prstGeom prst="rect">
              <a:avLst/>
            </a:prstGeom>
          </p:spPr>
        </p:pic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556BB9DB-7E88-6278-B168-92AC92547BFD}"/>
                </a:ext>
              </a:extLst>
            </p:cNvPr>
            <p:cNvSpPr/>
            <p:nvPr/>
          </p:nvSpPr>
          <p:spPr>
            <a:xfrm>
              <a:off x="1785366" y="1754631"/>
              <a:ext cx="7044055" cy="1758950"/>
            </a:xfrm>
            <a:custGeom>
              <a:avLst/>
              <a:gdLst/>
              <a:ahLst/>
              <a:cxnLst/>
              <a:rect l="l" t="t" r="r" b="b"/>
              <a:pathLst>
                <a:path w="7044055" h="1758950">
                  <a:moveTo>
                    <a:pt x="80137" y="870712"/>
                  </a:moveTo>
                  <a:lnTo>
                    <a:pt x="76974" y="843788"/>
                  </a:lnTo>
                  <a:lnTo>
                    <a:pt x="76796" y="842302"/>
                  </a:lnTo>
                  <a:lnTo>
                    <a:pt x="74574" y="823379"/>
                  </a:lnTo>
                  <a:lnTo>
                    <a:pt x="71247" y="795020"/>
                  </a:lnTo>
                  <a:lnTo>
                    <a:pt x="0" y="841756"/>
                  </a:lnTo>
                  <a:lnTo>
                    <a:pt x="80137" y="870712"/>
                  </a:lnTo>
                  <a:close/>
                </a:path>
                <a:path w="7044055" h="1758950">
                  <a:moveTo>
                    <a:pt x="7042404" y="410591"/>
                  </a:moveTo>
                  <a:lnTo>
                    <a:pt x="7040499" y="391541"/>
                  </a:lnTo>
                  <a:lnTo>
                    <a:pt x="2591016" y="824522"/>
                  </a:lnTo>
                  <a:lnTo>
                    <a:pt x="2588260" y="796036"/>
                  </a:lnTo>
                  <a:lnTo>
                    <a:pt x="2516124" y="841375"/>
                  </a:lnTo>
                  <a:lnTo>
                    <a:pt x="2595626" y="871855"/>
                  </a:lnTo>
                  <a:lnTo>
                    <a:pt x="2592984" y="844677"/>
                  </a:lnTo>
                  <a:lnTo>
                    <a:pt x="2592857" y="843457"/>
                  </a:lnTo>
                  <a:lnTo>
                    <a:pt x="7042404" y="410591"/>
                  </a:lnTo>
                  <a:close/>
                </a:path>
                <a:path w="7044055" h="1758950">
                  <a:moveTo>
                    <a:pt x="7043928" y="1244219"/>
                  </a:moveTo>
                  <a:lnTo>
                    <a:pt x="7041896" y="1225169"/>
                  </a:lnTo>
                  <a:lnTo>
                    <a:pt x="2740088" y="1711680"/>
                  </a:lnTo>
                  <a:lnTo>
                    <a:pt x="2736850" y="1683258"/>
                  </a:lnTo>
                  <a:lnTo>
                    <a:pt x="2665476" y="1729613"/>
                  </a:lnTo>
                  <a:lnTo>
                    <a:pt x="2745486" y="1758950"/>
                  </a:lnTo>
                  <a:lnTo>
                    <a:pt x="2742412" y="1732026"/>
                  </a:lnTo>
                  <a:lnTo>
                    <a:pt x="2742247" y="1730603"/>
                  </a:lnTo>
                  <a:lnTo>
                    <a:pt x="7043928" y="1244219"/>
                  </a:lnTo>
                  <a:close/>
                </a:path>
                <a:path w="7044055" h="1758950">
                  <a:moveTo>
                    <a:pt x="7043928" y="18796"/>
                  </a:moveTo>
                  <a:lnTo>
                    <a:pt x="7041769" y="0"/>
                  </a:lnTo>
                  <a:lnTo>
                    <a:pt x="74574" y="823379"/>
                  </a:lnTo>
                  <a:lnTo>
                    <a:pt x="76733" y="841756"/>
                  </a:lnTo>
                  <a:lnTo>
                    <a:pt x="76796" y="842302"/>
                  </a:lnTo>
                  <a:lnTo>
                    <a:pt x="7043928" y="187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52CDE93E-FE7D-6066-D9CA-F60BEE9C3E62}"/>
              </a:ext>
            </a:extLst>
          </p:cNvPr>
          <p:cNvSpPr txBox="1"/>
          <p:nvPr/>
        </p:nvSpPr>
        <p:spPr>
          <a:xfrm>
            <a:off x="8906636" y="1392682"/>
            <a:ext cx="307340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7314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Journal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Entry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Date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Posting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Date</a:t>
            </a:r>
            <a:r>
              <a:rPr sz="1800" spc="-2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12700" marR="193675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US00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Company </a:t>
            </a:r>
            <a:r>
              <a:rPr sz="1800" dirty="0">
                <a:latin typeface="Arial"/>
                <a:cs typeface="Arial"/>
              </a:rPr>
              <a:t>Code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USD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Transaction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Currency</a:t>
            </a:r>
            <a:r>
              <a:rPr sz="1800" spc="-10" dirty="0">
                <a:latin typeface="Arial"/>
                <a:cs typeface="Arial"/>
              </a:rPr>
              <a:t> field.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6815000 </a:t>
            </a:r>
            <a:r>
              <a:rPr sz="1800" spc="-10" dirty="0">
                <a:latin typeface="Arial"/>
                <a:cs typeface="Arial"/>
              </a:rPr>
              <a:t>(Office </a:t>
            </a:r>
            <a:r>
              <a:rPr sz="1800" dirty="0">
                <a:latin typeface="Arial"/>
                <a:cs typeface="Arial"/>
              </a:rPr>
              <a:t>Supplies) 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80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NA1510000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Cost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Centre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must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used.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6850000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(Other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Oper. </a:t>
            </a:r>
            <a:r>
              <a:rPr sz="1800" dirty="0">
                <a:latin typeface="Arial"/>
                <a:cs typeface="Arial"/>
              </a:rPr>
              <a:t>Supplies)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95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NA1510000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Cost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Centre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must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used.</a:t>
            </a:r>
            <a:endParaRPr sz="1800" dirty="0">
              <a:latin typeface="Arial"/>
              <a:cs typeface="Arial"/>
            </a:endParaRPr>
          </a:p>
          <a:p>
            <a:pPr marL="12700" marR="25717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1010000 </a:t>
            </a:r>
            <a:r>
              <a:rPr sz="1800" dirty="0">
                <a:latin typeface="Arial"/>
                <a:cs typeface="Arial"/>
              </a:rPr>
              <a:t>(Consumables)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G/L </a:t>
            </a:r>
            <a:r>
              <a:rPr sz="1800" dirty="0">
                <a:latin typeface="Arial"/>
                <a:cs typeface="Arial"/>
              </a:rPr>
              <a:t>account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175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the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D07669E-3FEC-C253-9D5E-685C2E333541}"/>
              </a:ext>
            </a:extLst>
          </p:cNvPr>
          <p:cNvSpPr txBox="1"/>
          <p:nvPr/>
        </p:nvSpPr>
        <p:spPr>
          <a:xfrm>
            <a:off x="8881236" y="6331102"/>
            <a:ext cx="272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Debit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Click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Simulate</a:t>
            </a:r>
            <a:r>
              <a:rPr sz="1500" spc="-15" baseline="-25000" dirty="0">
                <a:latin typeface="Tahoma"/>
                <a:cs typeface="Tahoma"/>
              </a:rPr>
              <a:t>e</a:t>
            </a:r>
            <a:endParaRPr sz="1500" baseline="-25000">
              <a:latin typeface="Tahoma"/>
              <a:cs typeface="Tahoma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288620F-CAEC-D814-0B1E-1EC3D530F3FA}"/>
              </a:ext>
            </a:extLst>
          </p:cNvPr>
          <p:cNvSpPr/>
          <p:nvPr/>
        </p:nvSpPr>
        <p:spPr>
          <a:xfrm>
            <a:off x="4450842" y="3722623"/>
            <a:ext cx="5626100" cy="2713990"/>
          </a:xfrm>
          <a:custGeom>
            <a:avLst/>
            <a:gdLst/>
            <a:ahLst/>
            <a:cxnLst/>
            <a:rect l="l" t="t" r="r" b="b"/>
            <a:pathLst>
              <a:path w="5626100" h="2713990">
                <a:moveTo>
                  <a:pt x="4380738" y="1926094"/>
                </a:moveTo>
                <a:lnTo>
                  <a:pt x="159969" y="339255"/>
                </a:lnTo>
                <a:lnTo>
                  <a:pt x="161658" y="334772"/>
                </a:lnTo>
                <a:lnTo>
                  <a:pt x="170053" y="312420"/>
                </a:lnTo>
                <a:lnTo>
                  <a:pt x="85344" y="321310"/>
                </a:lnTo>
                <a:lnTo>
                  <a:pt x="143256" y="383794"/>
                </a:lnTo>
                <a:lnTo>
                  <a:pt x="153314" y="357009"/>
                </a:lnTo>
                <a:lnTo>
                  <a:pt x="4374134" y="1943925"/>
                </a:lnTo>
                <a:lnTo>
                  <a:pt x="4380738" y="1926094"/>
                </a:lnTo>
                <a:close/>
              </a:path>
              <a:path w="5626100" h="2713990">
                <a:moveTo>
                  <a:pt x="4452493" y="553593"/>
                </a:moveTo>
                <a:lnTo>
                  <a:pt x="76746" y="28321"/>
                </a:lnTo>
                <a:lnTo>
                  <a:pt x="76936" y="26797"/>
                </a:lnTo>
                <a:lnTo>
                  <a:pt x="80137" y="0"/>
                </a:lnTo>
                <a:lnTo>
                  <a:pt x="0" y="28702"/>
                </a:lnTo>
                <a:lnTo>
                  <a:pt x="71120" y="75565"/>
                </a:lnTo>
                <a:lnTo>
                  <a:pt x="74498" y="47231"/>
                </a:lnTo>
                <a:lnTo>
                  <a:pt x="4450207" y="572516"/>
                </a:lnTo>
                <a:lnTo>
                  <a:pt x="4452493" y="553593"/>
                </a:lnTo>
                <a:close/>
              </a:path>
              <a:path w="5626100" h="2713990">
                <a:moveTo>
                  <a:pt x="5625592" y="2696616"/>
                </a:moveTo>
                <a:lnTo>
                  <a:pt x="3591560" y="1705597"/>
                </a:lnTo>
                <a:lnTo>
                  <a:pt x="3594277" y="1700022"/>
                </a:lnTo>
                <a:lnTo>
                  <a:pt x="3604133" y="1679829"/>
                </a:lnTo>
                <a:lnTo>
                  <a:pt x="3518916" y="1680718"/>
                </a:lnTo>
                <a:lnTo>
                  <a:pt x="3570732" y="1748282"/>
                </a:lnTo>
                <a:lnTo>
                  <a:pt x="3583267" y="1722602"/>
                </a:lnTo>
                <a:lnTo>
                  <a:pt x="5617210" y="2713748"/>
                </a:lnTo>
                <a:lnTo>
                  <a:pt x="5625592" y="26966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8246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Journal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Entry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1415395" cy="941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transaction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criteria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errors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indicated.</a:t>
            </a:r>
            <a:endParaRPr sz="2800">
              <a:latin typeface="Arial"/>
              <a:cs typeface="Arial"/>
            </a:endParaRPr>
          </a:p>
          <a:p>
            <a:pPr marR="442595" algn="r">
              <a:lnSpc>
                <a:spcPct val="100000"/>
              </a:lnSpc>
              <a:spcBef>
                <a:spcPts val="1689"/>
              </a:spcBef>
            </a:pPr>
            <a:r>
              <a:rPr sz="1800" dirty="0">
                <a:latin typeface="Arial"/>
                <a:cs typeface="Arial"/>
              </a:rPr>
              <a:t>Click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69702" y="1851914"/>
            <a:ext cx="469900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970"/>
              </a:lnSpc>
            </a:pPr>
            <a:r>
              <a:rPr sz="1800" spc="-20" dirty="0">
                <a:latin typeface="Arial"/>
                <a:cs typeface="Arial"/>
              </a:rPr>
              <a:t>Post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436" y="1475232"/>
            <a:ext cx="10048240" cy="4506595"/>
            <a:chOff x="440436" y="1475232"/>
            <a:chExt cx="10048240" cy="45065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436" y="1475232"/>
              <a:ext cx="9412224" cy="45064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43136" y="1834642"/>
              <a:ext cx="1145540" cy="4062729"/>
            </a:xfrm>
            <a:custGeom>
              <a:avLst/>
              <a:gdLst/>
              <a:ahLst/>
              <a:cxnLst/>
              <a:rect l="l" t="t" r="r" b="b"/>
              <a:pathLst>
                <a:path w="1145540" h="4062729">
                  <a:moveTo>
                    <a:pt x="0" y="3979125"/>
                  </a:moveTo>
                  <a:lnTo>
                    <a:pt x="16510" y="4062704"/>
                  </a:lnTo>
                  <a:lnTo>
                    <a:pt x="69358" y="4004017"/>
                  </a:lnTo>
                  <a:lnTo>
                    <a:pt x="42545" y="4004017"/>
                  </a:lnTo>
                  <a:lnTo>
                    <a:pt x="24257" y="3998950"/>
                  </a:lnTo>
                  <a:lnTo>
                    <a:pt x="27625" y="3986735"/>
                  </a:lnTo>
                  <a:lnTo>
                    <a:pt x="0" y="3979125"/>
                  </a:lnTo>
                  <a:close/>
                </a:path>
                <a:path w="1145540" h="4062729">
                  <a:moveTo>
                    <a:pt x="27625" y="3986735"/>
                  </a:moveTo>
                  <a:lnTo>
                    <a:pt x="24257" y="3998950"/>
                  </a:lnTo>
                  <a:lnTo>
                    <a:pt x="42545" y="4004017"/>
                  </a:lnTo>
                  <a:lnTo>
                    <a:pt x="45921" y="3991776"/>
                  </a:lnTo>
                  <a:lnTo>
                    <a:pt x="27625" y="3986735"/>
                  </a:lnTo>
                  <a:close/>
                </a:path>
                <a:path w="1145540" h="4062729">
                  <a:moveTo>
                    <a:pt x="45921" y="3991776"/>
                  </a:moveTo>
                  <a:lnTo>
                    <a:pt x="42545" y="4004017"/>
                  </a:lnTo>
                  <a:lnTo>
                    <a:pt x="69358" y="4004017"/>
                  </a:lnTo>
                  <a:lnTo>
                    <a:pt x="73533" y="3999382"/>
                  </a:lnTo>
                  <a:lnTo>
                    <a:pt x="45921" y="3991776"/>
                  </a:lnTo>
                  <a:close/>
                </a:path>
                <a:path w="1145540" h="4062729">
                  <a:moveTo>
                    <a:pt x="1126998" y="0"/>
                  </a:moveTo>
                  <a:lnTo>
                    <a:pt x="27625" y="3986735"/>
                  </a:lnTo>
                  <a:lnTo>
                    <a:pt x="45921" y="3991776"/>
                  </a:lnTo>
                  <a:lnTo>
                    <a:pt x="1145413" y="5080"/>
                  </a:lnTo>
                  <a:lnTo>
                    <a:pt x="112699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293857" y="3062478"/>
            <a:ext cx="173863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You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may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balance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check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balances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spc="-20" dirty="0">
                <a:latin typeface="Arial"/>
                <a:cs typeface="Arial"/>
              </a:rPr>
              <a:t>the:</a:t>
            </a:r>
            <a:endParaRPr sz="1800">
              <a:latin typeface="Arial"/>
              <a:cs typeface="Arial"/>
            </a:endParaRPr>
          </a:p>
          <a:p>
            <a:pPr marL="299085" marR="34925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800" spc="-10" dirty="0">
                <a:latin typeface="Arial"/>
                <a:cs typeface="Arial"/>
              </a:rPr>
              <a:t>Consumables account</a:t>
            </a:r>
            <a:endParaRPr sz="1800">
              <a:latin typeface="Arial"/>
              <a:cs typeface="Arial"/>
            </a:endParaRPr>
          </a:p>
          <a:p>
            <a:pPr marL="299085" marR="554355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800" spc="-10" dirty="0">
                <a:latin typeface="Arial"/>
                <a:cs typeface="Arial"/>
              </a:rPr>
              <a:t>Internal Services account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060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0CAF2-B4F2-502D-820C-678AAF070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89A45D-7D59-E70F-E60D-41734BBBF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74" b="23333"/>
          <a:stretch/>
        </p:blipFill>
        <p:spPr>
          <a:xfrm>
            <a:off x="1" y="762000"/>
            <a:ext cx="12192000" cy="58689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39DD1B-0E9A-BB0D-8E99-AD3A5CDF7C6C}"/>
              </a:ext>
            </a:extLst>
          </p:cNvPr>
          <p:cNvSpPr txBox="1"/>
          <p:nvPr/>
        </p:nvSpPr>
        <p:spPr>
          <a:xfrm>
            <a:off x="2104669" y="6630924"/>
            <a:ext cx="798266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800" dirty="0">
                <a:latin typeface="+mj-lt"/>
              </a:rPr>
              <a:t>If you see this error, follow these steps</a:t>
            </a: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C237CA50-E630-F12F-86E1-3CE0763041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How to Fix an Error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490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E3ECB-B15F-DDFB-E9B9-216E9F743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4A9DC12F-5A77-3E3B-CC15-4FF33C1501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How to Fix an 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1AD697F-B39B-1395-2A9B-DC162E4B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96"/>
            <a:ext cx="12192000" cy="391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Cost Assignment</a:t>
            </a:r>
          </a:p>
          <a:p>
            <a:pPr marL="1000125" lvl="1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Expand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line item row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(click the arrow beside the line).</a:t>
            </a:r>
          </a:p>
          <a:p>
            <a:pPr marL="1000125" lvl="1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expanded section, enter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valid Cost Center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(e.g., NAAD1000 if it's available in your org).</a:t>
            </a:r>
          </a:p>
          <a:p>
            <a:pPr marL="1517650" lvl="2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Field: Cost Center (under Account Assignment).</a:t>
            </a:r>
          </a:p>
          <a:p>
            <a:pPr marL="1000125" lvl="1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Repeat for both debit lines (Line 1, Line 2, and Line 3)</a:t>
            </a:r>
          </a:p>
        </p:txBody>
      </p:sp>
    </p:spTree>
    <p:extLst>
      <p:ext uri="{BB962C8B-B14F-4D97-AF65-F5344CB8AC3E}">
        <p14:creationId xmlns:p14="http://schemas.microsoft.com/office/powerpoint/2010/main" val="4252413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82165-7FC1-892B-0045-92AB22612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B9FC3E76-C8DE-711A-6B96-D93A659B89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How to Fix an 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1B50D577-1ED9-562B-9A6C-A148C203B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3694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 Post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61871-3A33-CBCE-2250-00A63802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1600200"/>
            <a:ext cx="12192000" cy="6477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BB81CB-23BF-B3ED-27D7-44603C6C2A37}"/>
              </a:ext>
            </a:extLst>
          </p:cNvPr>
          <p:cNvSpPr/>
          <p:nvPr/>
        </p:nvSpPr>
        <p:spPr>
          <a:xfrm>
            <a:off x="10577424" y="7772400"/>
            <a:ext cx="498894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80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89125"/>
            <a:ext cx="11833860" cy="496379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Organizational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Units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Master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Organizational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Structure: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emphasizes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importance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organizing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around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distinct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units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companies,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plants,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storage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locations.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structure facilitates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localized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resources,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crucial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geographically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diverse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market</a:t>
            </a:r>
            <a:r>
              <a:rPr sz="2400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like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where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supply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chain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operations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might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span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across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multiple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states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or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regions.</a:t>
            </a:r>
            <a:endParaRPr sz="2400">
              <a:latin typeface="Calibri"/>
              <a:cs typeface="Calibri"/>
            </a:endParaRPr>
          </a:p>
          <a:p>
            <a:pPr marL="355600" marR="129539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Master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Management: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Critical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efficient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procurement,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master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includes information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materials,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vendors,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accounts.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managing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accurately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ensures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compliance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local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regulations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standards,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streamlining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operations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across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different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jurisdictions.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80664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4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2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pc="-10" dirty="0"/>
              <a:t>Optimizing</a:t>
            </a:r>
            <a:r>
              <a:rPr spc="-65" dirty="0"/>
              <a:t> </a:t>
            </a:r>
            <a:r>
              <a:rPr spc="-10" dirty="0"/>
              <a:t>Procurement </a:t>
            </a:r>
            <a:r>
              <a:rPr dirty="0"/>
              <a:t>and</a:t>
            </a:r>
            <a:r>
              <a:rPr spc="-90" dirty="0"/>
              <a:t> </a:t>
            </a:r>
            <a:r>
              <a:rPr spc="-10" dirty="0"/>
              <a:t>Inventory</a:t>
            </a:r>
            <a:r>
              <a:rPr spc="-80" dirty="0"/>
              <a:t> </a:t>
            </a:r>
            <a:r>
              <a:rPr spc="-10" dirty="0"/>
              <a:t>Management</a:t>
            </a:r>
            <a:r>
              <a:rPr spc="-70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spc="-10" dirty="0"/>
              <a:t>Australia:</a:t>
            </a:r>
            <a:r>
              <a:rPr spc="-65" dirty="0"/>
              <a:t> </a:t>
            </a:r>
            <a:r>
              <a:rPr spc="-50" dirty="0"/>
              <a:t>A </a:t>
            </a:r>
            <a:r>
              <a:rPr spc="-10" dirty="0"/>
              <a:t>Comprehensive</a:t>
            </a:r>
            <a:r>
              <a:rPr spc="-110" dirty="0"/>
              <a:t> </a:t>
            </a:r>
            <a:r>
              <a:rPr spc="-10" dirty="0"/>
              <a:t>Approach</a:t>
            </a:r>
            <a:endParaRPr sz="2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DDEBB-18F3-BEB1-7479-0FDAFBCD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06492BFD-2E31-BC8F-962D-484DF2D76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How to Fix an 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6E89710A-7631-0B3D-FFF1-85F2B4D8A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3694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 see a page similar to this: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049DE-1D67-98E9-A0FA-42C1C9C03019}"/>
              </a:ext>
            </a:extLst>
          </p:cNvPr>
          <p:cNvSpPr/>
          <p:nvPr/>
        </p:nvSpPr>
        <p:spPr>
          <a:xfrm>
            <a:off x="10577424" y="7772400"/>
            <a:ext cx="498894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192AA-5112-BE1B-6909-996FEEC6C5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16002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06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6859" y="2957321"/>
            <a:ext cx="261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Logging</a:t>
            </a:r>
            <a:r>
              <a:rPr sz="3600" spc="-1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spc="-25" dirty="0">
                <a:solidFill>
                  <a:srgbClr val="AE230D"/>
                </a:solidFill>
                <a:latin typeface="Arial"/>
                <a:cs typeface="Arial"/>
              </a:rPr>
              <a:t>Off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23247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Logging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0610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Always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off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protect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avoid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unauthorised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use.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95713" y="1996185"/>
            <a:ext cx="1696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Off,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Click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24261" y="2307082"/>
            <a:ext cx="309880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970"/>
              </a:lnSpc>
            </a:pPr>
            <a:r>
              <a:rPr sz="1800" spc="-25" dirty="0">
                <a:latin typeface="Arial"/>
                <a:cs typeface="Arial"/>
              </a:rPr>
              <a:t>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95713" y="2270505"/>
            <a:ext cx="1743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800" spc="-25" dirty="0">
                <a:latin typeface="Arial"/>
                <a:cs typeface="Arial"/>
              </a:rPr>
              <a:t>on</a:t>
            </a:r>
            <a:r>
              <a:rPr sz="1800" dirty="0">
                <a:latin typeface="Arial"/>
                <a:cs typeface="Arial"/>
              </a:rPr>
              <a:t>	Profile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95713" y="2544826"/>
            <a:ext cx="163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select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Sign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Out,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95713" y="2818841"/>
            <a:ext cx="1028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74069" y="2855722"/>
            <a:ext cx="407670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970"/>
              </a:lnSpc>
            </a:pPr>
            <a:r>
              <a:rPr sz="1800" spc="-25" dirty="0">
                <a:latin typeface="Arial"/>
                <a:cs typeface="Arial"/>
              </a:rPr>
              <a:t>OK.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4151" y="1405128"/>
            <a:ext cx="9296400" cy="3820795"/>
            <a:chOff x="454151" y="1405128"/>
            <a:chExt cx="9296400" cy="382079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1405128"/>
              <a:ext cx="8548116" cy="38206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743949" y="1503426"/>
              <a:ext cx="1006475" cy="1526540"/>
            </a:xfrm>
            <a:custGeom>
              <a:avLst/>
              <a:gdLst/>
              <a:ahLst/>
              <a:cxnLst/>
              <a:rect l="l" t="t" r="r" b="b"/>
              <a:pathLst>
                <a:path w="1006475" h="1526539">
                  <a:moveTo>
                    <a:pt x="49750" y="58468"/>
                  </a:moveTo>
                  <a:lnTo>
                    <a:pt x="33870" y="68875"/>
                  </a:lnTo>
                  <a:lnTo>
                    <a:pt x="990473" y="1526159"/>
                  </a:lnTo>
                  <a:lnTo>
                    <a:pt x="1006348" y="1515618"/>
                  </a:lnTo>
                  <a:lnTo>
                    <a:pt x="49750" y="58468"/>
                  </a:lnTo>
                  <a:close/>
                </a:path>
                <a:path w="1006475" h="1526539">
                  <a:moveTo>
                    <a:pt x="0" y="0"/>
                  </a:moveTo>
                  <a:lnTo>
                    <a:pt x="9905" y="84582"/>
                  </a:lnTo>
                  <a:lnTo>
                    <a:pt x="33870" y="68875"/>
                  </a:lnTo>
                  <a:lnTo>
                    <a:pt x="27039" y="58468"/>
                  </a:lnTo>
                  <a:lnTo>
                    <a:pt x="26924" y="58293"/>
                  </a:lnTo>
                  <a:lnTo>
                    <a:pt x="42799" y="47878"/>
                  </a:lnTo>
                  <a:lnTo>
                    <a:pt x="65908" y="47878"/>
                  </a:lnTo>
                  <a:lnTo>
                    <a:pt x="73659" y="42799"/>
                  </a:lnTo>
                  <a:lnTo>
                    <a:pt x="0" y="0"/>
                  </a:lnTo>
                  <a:close/>
                </a:path>
                <a:path w="1006475" h="1526539">
                  <a:moveTo>
                    <a:pt x="42799" y="47878"/>
                  </a:moveTo>
                  <a:lnTo>
                    <a:pt x="26924" y="58293"/>
                  </a:lnTo>
                  <a:lnTo>
                    <a:pt x="33870" y="68875"/>
                  </a:lnTo>
                  <a:lnTo>
                    <a:pt x="49750" y="58468"/>
                  </a:lnTo>
                  <a:lnTo>
                    <a:pt x="42799" y="47878"/>
                  </a:lnTo>
                  <a:close/>
                </a:path>
                <a:path w="1006475" h="1526539">
                  <a:moveTo>
                    <a:pt x="65908" y="47878"/>
                  </a:moveTo>
                  <a:lnTo>
                    <a:pt x="42799" y="47878"/>
                  </a:lnTo>
                  <a:lnTo>
                    <a:pt x="49635" y="58293"/>
                  </a:lnTo>
                  <a:lnTo>
                    <a:pt x="49750" y="58468"/>
                  </a:lnTo>
                  <a:lnTo>
                    <a:pt x="65908" y="4787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DC0C3D0-AE67-A1FC-B852-C62F9B6D29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2222"/>
          <a:stretch/>
        </p:blipFill>
        <p:spPr>
          <a:xfrm>
            <a:off x="17253" y="5458396"/>
            <a:ext cx="121920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3921" y="3007614"/>
            <a:ext cx="41846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0" marR="5080" indent="-8763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End</a:t>
            </a:r>
            <a:r>
              <a:rPr sz="3600" spc="-7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of</a:t>
            </a:r>
            <a:r>
              <a:rPr sz="3600" spc="-6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Workshop</a:t>
            </a:r>
            <a:r>
              <a:rPr sz="3600" spc="-6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lang="en-US" sz="3600" spc="-50" dirty="0">
                <a:solidFill>
                  <a:srgbClr val="AE230D"/>
                </a:solidFill>
                <a:latin typeface="Arial"/>
                <a:cs typeface="Arial"/>
              </a:rPr>
              <a:t>2</a:t>
            </a:r>
            <a:r>
              <a:rPr sz="3600" spc="-5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Week</a:t>
            </a:r>
            <a:r>
              <a:rPr sz="3600" spc="-4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lang="en-US" sz="3600" dirty="0">
                <a:solidFill>
                  <a:srgbClr val="AE230D"/>
                </a:solidFill>
                <a:latin typeface="Arial"/>
                <a:cs typeface="Arial"/>
              </a:rPr>
              <a:t>4</a:t>
            </a:r>
            <a:r>
              <a:rPr sz="3600" spc="-2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&amp;</a:t>
            </a:r>
            <a:r>
              <a:rPr sz="3600" spc="-2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lang="en-US" sz="3600" spc="-50" dirty="0">
                <a:solidFill>
                  <a:srgbClr val="AE230D"/>
                </a:solidFill>
                <a:latin typeface="Arial"/>
                <a:cs typeface="Arial"/>
              </a:rPr>
              <a:t>5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122" y="5945504"/>
            <a:ext cx="3171190" cy="11322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22909" marR="5080" indent="-410845">
              <a:lnSpc>
                <a:spcPct val="101699"/>
              </a:lnSpc>
              <a:spcBef>
                <a:spcPts val="25"/>
              </a:spcBef>
            </a:pPr>
            <a:r>
              <a:rPr sz="3600" b="1" dirty="0">
                <a:latin typeface="Calibri"/>
                <a:cs typeface="Calibri"/>
              </a:rPr>
              <a:t>Holmes</a:t>
            </a:r>
            <a:r>
              <a:rPr sz="3600" b="1" spc="-114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Institute </a:t>
            </a:r>
            <a:r>
              <a:rPr sz="3600" b="1" dirty="0">
                <a:latin typeface="Calibri"/>
                <a:cs typeface="Calibri"/>
              </a:rPr>
              <a:t>SAP</a:t>
            </a:r>
            <a:r>
              <a:rPr sz="3600" b="1" spc="-7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Tutorial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6985" y="1255775"/>
            <a:ext cx="2562225" cy="43812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4317" y="1112900"/>
            <a:ext cx="1769745" cy="3990340"/>
          </a:xfrm>
          <a:custGeom>
            <a:avLst/>
            <a:gdLst/>
            <a:ahLst/>
            <a:cxnLst/>
            <a:rect l="l" t="t" r="r" b="b"/>
            <a:pathLst>
              <a:path w="1769745" h="3990340">
                <a:moveTo>
                  <a:pt x="1769618" y="0"/>
                </a:moveTo>
                <a:lnTo>
                  <a:pt x="0" y="0"/>
                </a:lnTo>
                <a:lnTo>
                  <a:pt x="0" y="3990086"/>
                </a:lnTo>
                <a:lnTo>
                  <a:pt x="1769618" y="3990086"/>
                </a:lnTo>
                <a:lnTo>
                  <a:pt x="1769618" y="0"/>
                </a:lnTo>
                <a:close/>
              </a:path>
            </a:pathLst>
          </a:custGeom>
          <a:solidFill>
            <a:srgbClr val="2E539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74317" y="1112900"/>
          <a:ext cx="5276849" cy="662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3580">
                <a:tc>
                  <a:txBody>
                    <a:bodyPr/>
                    <a:lstStyle/>
                    <a:p>
                      <a:pPr marL="1838325">
                        <a:lnSpc>
                          <a:spcPts val="1610"/>
                        </a:lnSpc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SAP</a:t>
                      </a:r>
                      <a:r>
                        <a:rPr sz="1400" b="1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ERP:</a:t>
                      </a:r>
                      <a:r>
                        <a:rPr sz="1400" b="1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S/4HANA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18383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Introduction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5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38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MOTIVATION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838325" marR="118745">
                        <a:lnSpc>
                          <a:spcPct val="102000"/>
                        </a:lnSpc>
                        <a:spcBef>
                          <a:spcPts val="54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tutorial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introduction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S/4HANA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enterprise system.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132080">
                        <a:lnSpc>
                          <a:spcPct val="101000"/>
                        </a:lnSpc>
                        <a:spcBef>
                          <a:spcPts val="61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classroom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self-study.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71755">
                        <a:lnSpc>
                          <a:spcPct val="101699"/>
                        </a:lnSpc>
                        <a:spcBef>
                          <a:spcPts val="6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completion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of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course,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students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will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able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understand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basic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navigation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functionality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concepts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enterprise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systems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178435">
                        <a:lnSpc>
                          <a:spcPct val="101499"/>
                        </a:lnSpc>
                        <a:spcBef>
                          <a:spcPts val="6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material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also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serves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reference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occasional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users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systems.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sz="1100" b="1" spc="-7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9375" marR="24130">
                        <a:lnSpc>
                          <a:spcPct val="101800"/>
                        </a:lnSpc>
                        <a:spcBef>
                          <a:spcPts val="54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"guided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learning."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benefit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that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knowledge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 imparted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quickly.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Students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also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acquire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practical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skills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competencies.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9375" marR="128270">
                        <a:lnSpc>
                          <a:spcPct val="958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Exercises,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end,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enable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students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put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their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knowledge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into 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practice.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S/4HANA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Introductory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Focus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ERP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Systems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Author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Professor.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Paul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Hawking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235"/>
                        </a:lnSpc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r>
                        <a:rPr sz="1100" b="1" spc="-3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3.2024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8091043"/>
            <a:ext cx="1592834" cy="19113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2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74317" y="1283461"/>
          <a:ext cx="5613398" cy="7030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9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880">
                <a:tc gridSpan="3">
                  <a:txBody>
                    <a:bodyPr/>
                    <a:lstStyle/>
                    <a:p>
                      <a:pPr marL="1838325">
                        <a:lnSpc>
                          <a:spcPts val="1845"/>
                        </a:lnSpc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SAP</a:t>
                      </a:r>
                      <a:r>
                        <a:rPr sz="1400" b="1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ERP:</a:t>
                      </a:r>
                      <a:r>
                        <a:rPr sz="1400" b="1" spc="-5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S/4HANA</a:t>
                      </a:r>
                      <a:r>
                        <a:rPr sz="1400" b="1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Accounting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93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3832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MOTIVATION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838325" marR="125730">
                        <a:lnSpc>
                          <a:spcPct val="101699"/>
                        </a:lnSpc>
                        <a:spcBef>
                          <a:spcPts val="56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material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introduction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S/4HANA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financial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functionality.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aimed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students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universities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and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other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educational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institutions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limited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experience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with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accounting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133350">
                        <a:lnSpc>
                          <a:spcPct val="101000"/>
                        </a:lnSpc>
                        <a:spcBef>
                          <a:spcPts val="61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classroom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self-study.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70485">
                        <a:lnSpc>
                          <a:spcPct val="101699"/>
                        </a:lnSpc>
                        <a:spcBef>
                          <a:spcPts val="6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completion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of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course,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students will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understand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basic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concepts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general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ledger accounting.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180340">
                        <a:lnSpc>
                          <a:spcPct val="101499"/>
                        </a:lnSpc>
                        <a:spcBef>
                          <a:spcPts val="6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material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also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serves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reference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occasional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users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systems.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solidFill>
                      <a:srgbClr val="2E53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sz="1100" b="1" spc="-7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8105" marR="319405">
                        <a:lnSpc>
                          <a:spcPct val="101699"/>
                        </a:lnSpc>
                        <a:spcBef>
                          <a:spcPts val="56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"guided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learning."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benefit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of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that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knowledge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 imparted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quickly.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Students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also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acquire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practical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skills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competencies.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exercise,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method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explains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process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procedure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detail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using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GBI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case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study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8105" marR="464184">
                        <a:lnSpc>
                          <a:spcPct val="95800"/>
                        </a:lnSpc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Exercises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end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enable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students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put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their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knowledge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into 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practice.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6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3845">
                <a:tc>
                  <a:txBody>
                    <a:bodyPr/>
                    <a:lstStyle/>
                    <a:p>
                      <a:pPr marL="67945">
                        <a:lnSpc>
                          <a:spcPts val="125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S/4HANA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Introductory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Focus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ERP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Systems-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Finance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Author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Professor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Paul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Hawking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V3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2024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256" y="7361808"/>
            <a:ext cx="2141688" cy="9150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0929"/>
            <a:ext cx="5807075" cy="1296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0000"/>
                </a:solidFill>
                <a:latin typeface="Calibri"/>
                <a:cs typeface="Calibri"/>
              </a:rPr>
              <a:t>Accounting</a:t>
            </a:r>
            <a:endParaRPr sz="1600">
              <a:latin typeface="Calibri"/>
              <a:cs typeface="Calibri"/>
            </a:endParaRPr>
          </a:p>
          <a:p>
            <a:pPr marL="12700" marR="175895">
              <a:lnSpc>
                <a:spcPct val="1018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documentation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enterprise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interested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parties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associated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accounting:</a:t>
            </a:r>
            <a:endParaRPr sz="1100">
              <a:latin typeface="Calibri"/>
              <a:cs typeface="Calibri"/>
            </a:endParaRPr>
          </a:p>
          <a:p>
            <a:pPr marL="241300" marR="27305" indent="-228600">
              <a:lnSpc>
                <a:spcPts val="1340"/>
              </a:lnSpc>
              <a:spcBef>
                <a:spcPts val="40"/>
              </a:spcBef>
              <a:buFont typeface="Wingdings"/>
              <a:buChar char=""/>
              <a:tabLst>
                <a:tab pos="241300" algn="l"/>
              </a:tabLst>
            </a:pPr>
            <a:r>
              <a:rPr sz="1100" i="1" dirty="0">
                <a:latin typeface="Calibri"/>
                <a:cs typeface="Calibri"/>
              </a:rPr>
              <a:t>External</a:t>
            </a:r>
            <a:r>
              <a:rPr sz="1100" i="1" spc="-1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accounting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oriented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towards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satisfying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requirements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external </a:t>
            </a:r>
            <a:r>
              <a:rPr sz="1100" dirty="0">
                <a:latin typeface="Calibri"/>
                <a:cs typeface="Calibri"/>
              </a:rPr>
              <a:t>parties.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referred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Financial</a:t>
            </a:r>
            <a:r>
              <a:rPr sz="1100" b="1" spc="-10" dirty="0">
                <a:latin typeface="Calibri"/>
                <a:cs typeface="Calibri"/>
              </a:rPr>
              <a:t> Accounting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20" dirty="0">
                <a:latin typeface="Calibri"/>
                <a:cs typeface="Calibri"/>
              </a:rPr>
              <a:t>(FI)</a:t>
            </a:r>
            <a:r>
              <a:rPr sz="1100" spc="-2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241300" marR="5080" indent="-228600">
              <a:lnSpc>
                <a:spcPts val="1340"/>
              </a:lnSpc>
              <a:spcBef>
                <a:spcPts val="10"/>
              </a:spcBef>
              <a:buFont typeface="Wingdings"/>
              <a:buChar char=""/>
              <a:tabLst>
                <a:tab pos="241300" algn="l"/>
              </a:tabLst>
            </a:pPr>
            <a:r>
              <a:rPr sz="1100" i="1" dirty="0">
                <a:latin typeface="Calibri"/>
                <a:cs typeface="Calibri"/>
              </a:rPr>
              <a:t>Internal</a:t>
            </a:r>
            <a:r>
              <a:rPr sz="1100" i="1" spc="-2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accounting</a:t>
            </a:r>
            <a:r>
              <a:rPr sz="1100" i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meets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reporting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demands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enterprise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groups.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referred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Cost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Accounting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spc="-20" dirty="0">
                <a:latin typeface="Calibri"/>
                <a:cs typeface="Calibri"/>
              </a:rPr>
              <a:t>(CO)</a:t>
            </a:r>
            <a:r>
              <a:rPr sz="1100" spc="-2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762626"/>
            <a:ext cx="52990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Each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comprises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scenarios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reporting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requirements.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554409"/>
            <a:ext cx="4805172" cy="205226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20750" y="4959096"/>
            <a:ext cx="5862320" cy="3683635"/>
            <a:chOff x="920750" y="4959096"/>
            <a:chExt cx="5862320" cy="36836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505" y="5044960"/>
              <a:ext cx="5414674" cy="35850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27100" y="4965446"/>
              <a:ext cx="5849620" cy="3670935"/>
            </a:xfrm>
            <a:custGeom>
              <a:avLst/>
              <a:gdLst/>
              <a:ahLst/>
              <a:cxnLst/>
              <a:rect l="l" t="t" r="r" b="b"/>
              <a:pathLst>
                <a:path w="5849620" h="3670934">
                  <a:moveTo>
                    <a:pt x="0" y="3670934"/>
                  </a:moveTo>
                  <a:lnTo>
                    <a:pt x="5849620" y="3670934"/>
                  </a:lnTo>
                  <a:lnTo>
                    <a:pt x="5849620" y="0"/>
                  </a:lnTo>
                  <a:lnTo>
                    <a:pt x="0" y="0"/>
                  </a:lnTo>
                  <a:lnTo>
                    <a:pt x="0" y="367093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4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5828030" cy="347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Financial</a:t>
            </a:r>
            <a:r>
              <a:rPr sz="11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Accounting</a:t>
            </a:r>
            <a:endParaRPr sz="1100">
              <a:latin typeface="Calibri"/>
              <a:cs typeface="Calibri"/>
            </a:endParaRPr>
          </a:p>
          <a:p>
            <a:pPr marL="12700" marR="82550">
              <a:lnSpc>
                <a:spcPct val="1018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components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10" dirty="0">
                <a:latin typeface="Calibri"/>
                <a:cs typeface="Calibri"/>
              </a:rPr>
              <a:t> ledger(G/L)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10" dirty="0">
                <a:latin typeface="Calibri"/>
                <a:cs typeface="Calibri"/>
              </a:rPr>
              <a:t>sub-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accounting </a:t>
            </a:r>
            <a:r>
              <a:rPr sz="1100" dirty="0">
                <a:latin typeface="Calibri"/>
                <a:cs typeface="Calibri"/>
              </a:rPr>
              <a:t>(accounts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payable,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receivable,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consolidation.</a:t>
            </a:r>
            <a:endParaRPr sz="1100">
              <a:latin typeface="Calibri"/>
              <a:cs typeface="Calibri"/>
            </a:endParaRPr>
          </a:p>
          <a:p>
            <a:pPr marL="469265" marR="93345" indent="-228600">
              <a:lnSpc>
                <a:spcPct val="101800"/>
              </a:lnSpc>
              <a:spcBef>
                <a:spcPts val="45"/>
              </a:spcBef>
              <a:buFont typeface="Symbol"/>
              <a:buChar char=""/>
              <a:tabLst>
                <a:tab pos="469265" algn="l"/>
              </a:tabLst>
            </a:pPr>
            <a:r>
              <a:rPr sz="1100" b="1" dirty="0">
                <a:latin typeface="Calibri"/>
                <a:cs typeface="Calibri"/>
              </a:rPr>
              <a:t>Accounts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Payable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dealings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suppliers.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its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obtained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procurement.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supports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procure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10" dirty="0">
                <a:latin typeface="Calibri"/>
                <a:cs typeface="Calibri"/>
              </a:rPr>
              <a:t> scenario.</a:t>
            </a:r>
            <a:endParaRPr sz="1100">
              <a:latin typeface="Calibri"/>
              <a:cs typeface="Calibri"/>
            </a:endParaRPr>
          </a:p>
          <a:p>
            <a:pPr marL="469265" marR="252095" indent="-228600">
              <a:lnSpc>
                <a:spcPct val="101800"/>
              </a:lnSpc>
              <a:spcBef>
                <a:spcPts val="60"/>
              </a:spcBef>
              <a:buFont typeface="Symbol"/>
              <a:buChar char=""/>
              <a:tabLst>
                <a:tab pos="469265" algn="l"/>
              </a:tabLst>
            </a:pPr>
            <a:r>
              <a:rPr sz="1100" b="1" dirty="0">
                <a:latin typeface="Calibri"/>
                <a:cs typeface="Calibri"/>
              </a:rPr>
              <a:t>Accounts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Receivable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dealings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customers. </a:t>
            </a:r>
            <a:r>
              <a:rPr sz="1100" spc="-20" dirty="0">
                <a:latin typeface="Calibri"/>
                <a:cs typeface="Calibri"/>
              </a:rPr>
              <a:t>This </a:t>
            </a:r>
            <a:r>
              <a:rPr sz="1100" dirty="0">
                <a:latin typeface="Calibri"/>
                <a:cs typeface="Calibri"/>
              </a:rPr>
              <a:t>supports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cash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scenario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</a:tabLst>
            </a:pPr>
            <a:r>
              <a:rPr sz="1100" b="1" dirty="0">
                <a:latin typeface="Calibri"/>
                <a:cs typeface="Calibri"/>
              </a:rPr>
              <a:t>Asset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Accounting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relating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management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assets.</a:t>
            </a:r>
            <a:endParaRPr sz="1100">
              <a:latin typeface="Calibri"/>
              <a:cs typeface="Calibri"/>
            </a:endParaRPr>
          </a:p>
          <a:p>
            <a:pPr marL="469265" marR="223520" indent="-228600">
              <a:lnSpc>
                <a:spcPct val="100899"/>
              </a:lnSpc>
              <a:spcBef>
                <a:spcPts val="70"/>
              </a:spcBef>
              <a:buFont typeface="Symbol"/>
              <a:buChar char=""/>
              <a:tabLst>
                <a:tab pos="469265" algn="l"/>
              </a:tabLst>
            </a:pPr>
            <a:r>
              <a:rPr sz="1100" b="1" dirty="0">
                <a:latin typeface="Calibri"/>
                <a:cs typeface="Calibri"/>
              </a:rPr>
              <a:t>Travel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Management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manages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calculates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travel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supports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travel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planning</a:t>
            </a:r>
            <a:r>
              <a:rPr sz="1100" spc="-25" dirty="0">
                <a:latin typeface="Calibri"/>
                <a:cs typeface="Calibri"/>
              </a:rPr>
              <a:t> and </a:t>
            </a:r>
            <a:r>
              <a:rPr sz="1100" dirty="0">
                <a:latin typeface="Calibri"/>
                <a:cs typeface="Calibri"/>
              </a:rPr>
              <a:t>travel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expenses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</a:tabLst>
            </a:pPr>
            <a:r>
              <a:rPr sz="1100" b="1" dirty="0">
                <a:latin typeface="Calibri"/>
                <a:cs typeface="Calibri"/>
              </a:rPr>
              <a:t>Bank ledger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supports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cash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flows.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ymbol"/>
              <a:buChar char=""/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</a:pPr>
            <a:r>
              <a:rPr sz="1100" b="1" dirty="0">
                <a:latin typeface="Calibri"/>
                <a:cs typeface="Calibri"/>
              </a:rPr>
              <a:t>General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Ledger </a:t>
            </a:r>
            <a:r>
              <a:rPr sz="1100" dirty="0">
                <a:latin typeface="Calibri"/>
                <a:cs typeface="Calibri"/>
              </a:rPr>
              <a:t>(G/L)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foundation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serves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complete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all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centralised,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up-to-</a:t>
            </a:r>
            <a:r>
              <a:rPr sz="1100" dirty="0">
                <a:latin typeface="Calibri"/>
                <a:cs typeface="Calibri"/>
              </a:rPr>
              <a:t>date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reference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maintaining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accounts.</a:t>
            </a:r>
            <a:endParaRPr sz="1100">
              <a:latin typeface="Calibri"/>
              <a:cs typeface="Calibri"/>
            </a:endParaRPr>
          </a:p>
          <a:p>
            <a:pPr marL="12700" marR="243840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Actual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individual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real-time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original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documents,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figures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levels,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as: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5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information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5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spc="-10" dirty="0">
                <a:latin typeface="Calibri"/>
                <a:cs typeface="Calibri"/>
              </a:rPr>
              <a:t>Journals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0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Totals/transaction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figures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5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sheet/profit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evaluations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595" y="4798699"/>
            <a:ext cx="3442837" cy="312832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5770880" cy="615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General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Ledger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Master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Records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(G/L)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always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general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determine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account's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control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of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Before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make </a:t>
            </a:r>
            <a:r>
              <a:rPr sz="1100" dirty="0">
                <a:latin typeface="Calibri"/>
                <a:cs typeface="Calibri"/>
              </a:rPr>
              <a:t>postings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create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account's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system.</a:t>
            </a:r>
            <a:endParaRPr sz="1100">
              <a:latin typeface="Calibri"/>
              <a:cs typeface="Calibri"/>
            </a:endParaRPr>
          </a:p>
          <a:p>
            <a:pPr marL="12700" marR="84455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G/L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divided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companies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 can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0" dirty="0">
                <a:latin typeface="Calibri"/>
                <a:cs typeface="Calibri"/>
              </a:rPr>
              <a:t> accounts.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5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area</a:t>
            </a:r>
            <a:endParaRPr sz="1100">
              <a:latin typeface="Calibri"/>
              <a:cs typeface="Calibri"/>
            </a:endParaRPr>
          </a:p>
          <a:p>
            <a:pPr marL="192405" marR="41910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valid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 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codes,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account </a:t>
            </a:r>
            <a:r>
              <a:rPr sz="1100" dirty="0">
                <a:latin typeface="Calibri"/>
                <a:cs typeface="Calibri"/>
              </a:rPr>
              <a:t>number.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used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several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company </a:t>
            </a:r>
            <a:r>
              <a:rPr sz="1100" dirty="0">
                <a:latin typeface="Calibri"/>
                <a:cs typeface="Calibri"/>
              </a:rPr>
              <a:t>codes.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every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number,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controlling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consistent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across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companies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in</a:t>
            </a:r>
            <a:endParaRPr sz="110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organisation.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620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area</a:t>
            </a:r>
            <a:endParaRPr sz="1100">
              <a:latin typeface="Calibri"/>
              <a:cs typeface="Calibri"/>
            </a:endParaRPr>
          </a:p>
          <a:p>
            <a:pPr marL="192405" marR="64769">
              <a:lnSpc>
                <a:spcPts val="1340"/>
              </a:lnSpc>
              <a:spcBef>
                <a:spcPts val="4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another, </a:t>
            </a:r>
            <a:r>
              <a:rPr sz="1100" dirty="0">
                <a:latin typeface="Calibri"/>
                <a:cs typeface="Calibri"/>
              </a:rPr>
              <a:t>such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currency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 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posted.</a:t>
            </a:r>
            <a:endParaRPr sz="1100">
              <a:latin typeface="Calibri"/>
              <a:cs typeface="Calibri"/>
            </a:endParaRPr>
          </a:p>
          <a:p>
            <a:pPr marL="12700" marR="175260">
              <a:lnSpc>
                <a:spcPct val="101800"/>
              </a:lnSpc>
              <a:spcBef>
                <a:spcPts val="56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master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record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the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code-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10" dirty="0">
                <a:latin typeface="Calibri"/>
                <a:cs typeface="Calibri"/>
              </a:rPr>
              <a:t> information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controls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this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management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Displaying</a:t>
            </a:r>
            <a:r>
              <a:rPr sz="11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1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Chart</a:t>
            </a:r>
            <a:r>
              <a:rPr sz="11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11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Accounts</a:t>
            </a:r>
            <a:endParaRPr sz="1100">
              <a:latin typeface="Calibri"/>
              <a:cs typeface="Calibri"/>
            </a:endParaRPr>
          </a:p>
          <a:p>
            <a:pPr marL="12700" marR="98425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Many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organisation.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Apple </a:t>
            </a:r>
            <a:r>
              <a:rPr sz="1100" dirty="0">
                <a:latin typeface="Calibri"/>
                <a:cs typeface="Calibri"/>
              </a:rPr>
              <a:t>Australia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Singapore.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assigned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accounts.</a:t>
            </a:r>
            <a:r>
              <a:rPr sz="1100" spc="-20" dirty="0">
                <a:latin typeface="Calibri"/>
                <a:cs typeface="Calibri"/>
              </a:rPr>
              <a:t> Once </a:t>
            </a:r>
            <a:r>
              <a:rPr sz="1100" dirty="0">
                <a:latin typeface="Calibri"/>
                <a:cs typeface="Calibri"/>
              </a:rPr>
              <a:t>assigned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capture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both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(FI)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12700" marR="40640">
              <a:lnSpc>
                <a:spcPct val="100899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Cost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(CO).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 Account,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additional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technical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information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 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understand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structure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better.</a:t>
            </a:r>
            <a:endParaRPr sz="1100">
              <a:latin typeface="Calibri"/>
              <a:cs typeface="Calibri"/>
            </a:endParaRPr>
          </a:p>
          <a:p>
            <a:pPr marL="463550" marR="2040255" lvl="1" indent="227965">
              <a:lnSpc>
                <a:spcPct val="101800"/>
              </a:lnSpc>
              <a:buAutoNum type="arabicPeriod"/>
              <a:tabLst>
                <a:tab pos="691515" algn="l"/>
                <a:tab pos="1383665" algn="l"/>
              </a:tabLst>
            </a:pPr>
            <a:r>
              <a:rPr sz="1100" spc="-10" dirty="0">
                <a:latin typeface="Calibri"/>
                <a:cs typeface="Calibri"/>
              </a:rPr>
              <a:t>Logon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SAP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S/4HANA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already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logged</a:t>
            </a:r>
            <a:r>
              <a:rPr sz="1100" spc="-25" dirty="0">
                <a:latin typeface="Calibri"/>
                <a:cs typeface="Calibri"/>
              </a:rPr>
              <a:t> on. 2.</a:t>
            </a:r>
            <a:endParaRPr sz="1100">
              <a:latin typeface="Calibri"/>
              <a:cs typeface="Calibri"/>
            </a:endParaRPr>
          </a:p>
          <a:p>
            <a:pPr marL="691515" indent="-227965">
              <a:lnSpc>
                <a:spcPct val="100000"/>
              </a:lnSpc>
              <a:spcBef>
                <a:spcPts val="1070"/>
              </a:spcBef>
              <a:buAutoNum type="arabicPeriod" startAt="3"/>
              <a:tabLst>
                <a:tab pos="691515" algn="l"/>
                <a:tab pos="2901950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Space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0"/>
              </a:spcBef>
              <a:buFont typeface="Calibri"/>
              <a:buAutoNum type="arabicPeriod" startAt="3"/>
            </a:pPr>
            <a:endParaRPr sz="1100">
              <a:latin typeface="Calibri"/>
              <a:cs typeface="Calibri"/>
            </a:endParaRPr>
          </a:p>
          <a:p>
            <a:pPr marL="691515" indent="-227965">
              <a:lnSpc>
                <a:spcPct val="100000"/>
              </a:lnSpc>
              <a:buAutoNum type="arabicPeriod" startAt="3"/>
              <a:tabLst>
                <a:tab pos="691515" algn="l"/>
                <a:tab pos="239458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function.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0" dirty="0">
                <a:latin typeface="Calibri"/>
                <a:cs typeface="Calibri"/>
              </a:rPr>
              <a:t> appears: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6157010"/>
            <a:ext cx="1476375" cy="26512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327084" y="6470370"/>
            <a:ext cx="902335" cy="386080"/>
            <a:chOff x="2327084" y="6470370"/>
            <a:chExt cx="902335" cy="3860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670" y="6491797"/>
              <a:ext cx="736070" cy="3373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31847" y="6475133"/>
              <a:ext cx="892810" cy="376555"/>
            </a:xfrm>
            <a:custGeom>
              <a:avLst/>
              <a:gdLst/>
              <a:ahLst/>
              <a:cxnLst/>
              <a:rect l="l" t="t" r="r" b="b"/>
              <a:pathLst>
                <a:path w="892810" h="376554">
                  <a:moveTo>
                    <a:pt x="0" y="376516"/>
                  </a:moveTo>
                  <a:lnTo>
                    <a:pt x="892810" y="376516"/>
                  </a:lnTo>
                  <a:lnTo>
                    <a:pt x="892810" y="0"/>
                  </a:lnTo>
                  <a:lnTo>
                    <a:pt x="0" y="0"/>
                  </a:lnTo>
                  <a:lnTo>
                    <a:pt x="0" y="37651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23925" y="7248969"/>
            <a:ext cx="5845175" cy="1384300"/>
            <a:chOff x="923925" y="7248969"/>
            <a:chExt cx="5845175" cy="13843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450" y="7258557"/>
              <a:ext cx="5826125" cy="13652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28687" y="7253731"/>
              <a:ext cx="5835650" cy="1374775"/>
            </a:xfrm>
            <a:custGeom>
              <a:avLst/>
              <a:gdLst/>
              <a:ahLst/>
              <a:cxnLst/>
              <a:rect l="l" t="t" r="r" b="b"/>
              <a:pathLst>
                <a:path w="5835650" h="1374775">
                  <a:moveTo>
                    <a:pt x="0" y="1374775"/>
                  </a:moveTo>
                  <a:lnTo>
                    <a:pt x="5835650" y="1374775"/>
                  </a:lnTo>
                  <a:lnTo>
                    <a:pt x="5835650" y="0"/>
                  </a:lnTo>
                  <a:lnTo>
                    <a:pt x="0" y="0"/>
                  </a:lnTo>
                  <a:lnTo>
                    <a:pt x="0" y="13747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6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41881"/>
            <a:ext cx="11767820" cy="49644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Steps</a:t>
            </a:r>
            <a:r>
              <a:rPr sz="2400" b="1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Cycle: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Starting</a:t>
            </a:r>
            <a:r>
              <a:rPr sz="2400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determining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requirements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ending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with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payment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processing,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each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step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integral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maintaining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robust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system.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an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context,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particular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attention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must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given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during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vendor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selection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process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ensure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alignment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local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supplier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standards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ethical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sourcing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practices.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Material</a:t>
            </a:r>
            <a:r>
              <a:rPr sz="2400" b="1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Requirements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Planning</a:t>
            </a:r>
            <a:r>
              <a:rPr sz="2400" b="1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(MRP):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process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involves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planning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order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quantities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timings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based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on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production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needs.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companies,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means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adapting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local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market</a:t>
            </a:r>
            <a:r>
              <a:rPr sz="2400" spc="-10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demands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seasonal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variations,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which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can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significantly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affect</a:t>
            </a:r>
            <a:r>
              <a:rPr sz="2400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inventory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levels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needs.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80664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4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2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pc="-10" dirty="0"/>
              <a:t>Optimizing</a:t>
            </a:r>
            <a:r>
              <a:rPr spc="-65" dirty="0"/>
              <a:t> </a:t>
            </a:r>
            <a:r>
              <a:rPr spc="-10" dirty="0"/>
              <a:t>Procurement </a:t>
            </a:r>
            <a:r>
              <a:rPr dirty="0"/>
              <a:t>and</a:t>
            </a:r>
            <a:r>
              <a:rPr spc="-90" dirty="0"/>
              <a:t> </a:t>
            </a:r>
            <a:r>
              <a:rPr spc="-10" dirty="0"/>
              <a:t>Inventory</a:t>
            </a:r>
            <a:r>
              <a:rPr spc="-80" dirty="0"/>
              <a:t> </a:t>
            </a:r>
            <a:r>
              <a:rPr spc="-10" dirty="0"/>
              <a:t>Management</a:t>
            </a:r>
            <a:r>
              <a:rPr spc="-70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spc="-10" dirty="0"/>
              <a:t>Australia:</a:t>
            </a:r>
            <a:r>
              <a:rPr spc="-65" dirty="0"/>
              <a:t> </a:t>
            </a:r>
            <a:r>
              <a:rPr spc="-50" dirty="0"/>
              <a:t>A </a:t>
            </a:r>
            <a:r>
              <a:rPr spc="-10" dirty="0"/>
              <a:t>Comprehensive</a:t>
            </a:r>
            <a:r>
              <a:rPr spc="-110" dirty="0"/>
              <a:t> </a:t>
            </a:r>
            <a:r>
              <a:rPr spc="-10" dirty="0"/>
              <a:t>Approach</a:t>
            </a:r>
            <a:endParaRPr sz="2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13815"/>
            <a:ext cx="5020310" cy="5194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Chart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of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Accounts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10" dirty="0">
                <a:latin typeface="Calibri"/>
                <a:cs typeface="Calibri"/>
              </a:rPr>
              <a:t> Global</a:t>
            </a: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spcBef>
                <a:spcPts val="625"/>
              </a:spcBef>
              <a:tabLst>
                <a:tab pos="1632585" algn="l"/>
              </a:tabLst>
            </a:pPr>
            <a:r>
              <a:rPr sz="1100" dirty="0">
                <a:latin typeface="Calibri"/>
                <a:cs typeface="Calibri"/>
              </a:rPr>
              <a:t>5.</a:t>
            </a:r>
            <a:r>
              <a:rPr sz="1100" spc="220" dirty="0">
                <a:latin typeface="Calibri"/>
                <a:cs typeface="Calibri"/>
              </a:rPr>
              <a:t> 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Accounts*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3058" y="1557883"/>
            <a:ext cx="516255" cy="5346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80"/>
              </a:spcBef>
              <a:buAutoNum type="arabicPeriod" startAt="6"/>
              <a:tabLst>
                <a:tab pos="24066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85"/>
              </a:spcBef>
              <a:buAutoNum type="arabicPeriod" startAt="6"/>
              <a:tabLst>
                <a:tab pos="24066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72639" y="1557883"/>
            <a:ext cx="4147820" cy="53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18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GL00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(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Statement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(GBI)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000)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Accounts.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continue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221737"/>
            <a:ext cx="565340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0"/>
              </a:spcBef>
              <a:tabLst>
                <a:tab pos="1739264" algn="l"/>
              </a:tabLst>
            </a:pPr>
            <a:r>
              <a:rPr sz="1100" dirty="0">
                <a:latin typeface="Calibri"/>
                <a:cs typeface="Calibri"/>
              </a:rPr>
              <a:t>8.</a:t>
            </a:r>
            <a:r>
              <a:rPr sz="1100" spc="220" dirty="0">
                <a:latin typeface="Calibri"/>
                <a:cs typeface="Calibri"/>
              </a:rPr>
              <a:t> 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definitions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Accounts.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 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Accounts.</a:t>
            </a:r>
            <a:r>
              <a:rPr sz="1100" spc="2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filter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 particular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facilities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header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page.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associated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Finished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Goods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(acct. </a:t>
            </a:r>
            <a:r>
              <a:rPr sz="1100" spc="-10" dirty="0">
                <a:latin typeface="Calibri"/>
                <a:cs typeface="Calibri"/>
              </a:rPr>
              <a:t>1100000)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you: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3058" y="2981680"/>
            <a:ext cx="529590" cy="51625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10"/>
              </a:spcBef>
              <a:buAutoNum type="arabicPeriod" startAt="9"/>
              <a:tabLst>
                <a:tab pos="24066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0"/>
              </a:spcBef>
              <a:buAutoNum type="arabicPeriod" startAt="9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554" y="2981680"/>
            <a:ext cx="3304540" cy="51625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710"/>
              </a:spcBef>
            </a:pPr>
            <a:r>
              <a:rPr sz="1100" dirty="0">
                <a:latin typeface="Calibri"/>
                <a:cs typeface="Calibri"/>
              </a:rPr>
              <a:t>in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Account: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100" b="1" i="1" dirty="0">
                <a:latin typeface="Calibri"/>
                <a:cs typeface="Calibri"/>
              </a:rPr>
              <a:t>Finished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Goods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i="1" spc="-10" dirty="0">
                <a:latin typeface="Calibri"/>
                <a:cs typeface="Calibri"/>
              </a:rPr>
              <a:t>1100000</a:t>
            </a:r>
            <a:r>
              <a:rPr sz="1100" b="1" i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text</a:t>
            </a:r>
            <a:r>
              <a:rPr sz="1100" spc="-10" dirty="0">
                <a:latin typeface="Calibri"/>
                <a:cs typeface="Calibri"/>
              </a:rPr>
              <a:t> field.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3058" y="3627246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11.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29026" y="3627246"/>
            <a:ext cx="32200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criteria.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3058" y="3845788"/>
            <a:ext cx="548005" cy="5346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80"/>
              </a:spcBef>
              <a:buAutoNum type="arabicPeriod" startAt="12"/>
              <a:tabLst>
                <a:tab pos="240029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 marL="272415" indent="-259715">
              <a:lnSpc>
                <a:spcPct val="100000"/>
              </a:lnSpc>
              <a:spcBef>
                <a:spcPts val="685"/>
              </a:spcBef>
              <a:buAutoNum type="arabicPeriod" startAt="12"/>
              <a:tabLst>
                <a:tab pos="27241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2639" y="3845788"/>
            <a:ext cx="2974975" cy="53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18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1100000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(Finished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Goods)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account.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continue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3058" y="4585842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14.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29026" y="4585842"/>
            <a:ext cx="13144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2004" y="5079619"/>
            <a:ext cx="13430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further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details: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3058" y="5479160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15.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0739" y="5479160"/>
            <a:ext cx="88391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3658" y="1311874"/>
            <a:ext cx="169462" cy="15275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4476" y="1578826"/>
            <a:ext cx="173143" cy="17314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6847" y="1842028"/>
            <a:ext cx="465598" cy="20315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0" y="2089657"/>
            <a:ext cx="314960" cy="27812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3658" y="3029417"/>
            <a:ext cx="169462" cy="15286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0" y="3495166"/>
            <a:ext cx="314960" cy="27812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4476" y="3867067"/>
            <a:ext cx="173143" cy="17266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6847" y="4129679"/>
            <a:ext cx="465598" cy="20315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0" y="4453509"/>
            <a:ext cx="314960" cy="27812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6000" y="5346446"/>
            <a:ext cx="302894" cy="218101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923925" y="5755449"/>
            <a:ext cx="5845175" cy="2589530"/>
            <a:chOff x="923925" y="5755449"/>
            <a:chExt cx="5845175" cy="258953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450" y="5765037"/>
              <a:ext cx="5826125" cy="25704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8687" y="5760211"/>
              <a:ext cx="5835650" cy="2580005"/>
            </a:xfrm>
            <a:custGeom>
              <a:avLst/>
              <a:gdLst/>
              <a:ahLst/>
              <a:cxnLst/>
              <a:rect l="l" t="t" r="r" b="b"/>
              <a:pathLst>
                <a:path w="5835650" h="2580004">
                  <a:moveTo>
                    <a:pt x="0" y="2580005"/>
                  </a:moveTo>
                  <a:lnTo>
                    <a:pt x="5835650" y="2580005"/>
                  </a:lnTo>
                  <a:lnTo>
                    <a:pt x="5835650" y="0"/>
                  </a:lnTo>
                  <a:lnTo>
                    <a:pt x="0" y="0"/>
                  </a:lnTo>
                  <a:lnTo>
                    <a:pt x="0" y="258000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7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3522979" cy="53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includes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structure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codes.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What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Group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assigned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to?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04" y="1941829"/>
            <a:ext cx="4572635" cy="9525"/>
          </a:xfrm>
          <a:custGeom>
            <a:avLst/>
            <a:gdLst/>
            <a:ahLst/>
            <a:cxnLst/>
            <a:rect l="l" t="t" r="r" b="b"/>
            <a:pathLst>
              <a:path w="4572635" h="9525">
                <a:moveTo>
                  <a:pt x="4572635" y="0"/>
                </a:moveTo>
                <a:lnTo>
                  <a:pt x="0" y="0"/>
                </a:lnTo>
                <a:lnTo>
                  <a:pt x="0" y="9144"/>
                </a:lnTo>
                <a:lnTo>
                  <a:pt x="4572635" y="9144"/>
                </a:lnTo>
                <a:lnTo>
                  <a:pt x="4572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2115058"/>
            <a:ext cx="21609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What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this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account?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704" y="2624582"/>
            <a:ext cx="4572635" cy="9525"/>
          </a:xfrm>
          <a:custGeom>
            <a:avLst/>
            <a:gdLst/>
            <a:ahLst/>
            <a:cxnLst/>
            <a:rect l="l" t="t" r="r" b="b"/>
            <a:pathLst>
              <a:path w="4572635" h="9525">
                <a:moveTo>
                  <a:pt x="4572635" y="0"/>
                </a:moveTo>
                <a:lnTo>
                  <a:pt x="0" y="0"/>
                </a:lnTo>
                <a:lnTo>
                  <a:pt x="0" y="9144"/>
                </a:lnTo>
                <a:lnTo>
                  <a:pt x="4572635" y="9144"/>
                </a:lnTo>
                <a:lnTo>
                  <a:pt x="4572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2863342"/>
            <a:ext cx="5849620" cy="233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Chart</a:t>
            </a:r>
            <a:r>
              <a:rPr sz="11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Accounts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Applied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11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1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General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Ledger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6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version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Company.</a:t>
            </a:r>
            <a:r>
              <a:rPr sz="1100" spc="2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G/L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(Account</a:t>
            </a:r>
            <a:r>
              <a:rPr sz="1100" spc="-10" dirty="0">
                <a:latin typeface="Calibri"/>
                <a:cs typeface="Calibri"/>
              </a:rPr>
              <a:t> Group, </a:t>
            </a:r>
            <a:r>
              <a:rPr sz="1100" dirty="0">
                <a:latin typeface="Calibri"/>
                <a:cs typeface="Calibri"/>
              </a:rPr>
              <a:t>Numbering,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Description).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Although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consistent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definition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General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additional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especially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these </a:t>
            </a:r>
            <a:r>
              <a:rPr sz="1100" dirty="0">
                <a:latin typeface="Calibri"/>
                <a:cs typeface="Calibri"/>
              </a:rPr>
              <a:t>companies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countries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Currency,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way,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organisation,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several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own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unique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settings (different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countries) but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facilitating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integration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of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across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organisation.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600000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would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reflect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sales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0" dirty="0">
                <a:latin typeface="Calibri"/>
                <a:cs typeface="Calibri"/>
              </a:rPr>
              <a:t> company.</a:t>
            </a:r>
            <a:endParaRPr sz="1100">
              <a:latin typeface="Calibri"/>
              <a:cs typeface="Calibri"/>
            </a:endParaRPr>
          </a:p>
          <a:p>
            <a:pPr marL="692150" marR="321945" indent="-228600">
              <a:lnSpc>
                <a:spcPct val="101800"/>
              </a:lnSpc>
              <a:spcBef>
                <a:spcPts val="760"/>
              </a:spcBef>
              <a:tabLst>
                <a:tab pos="2580640" algn="l"/>
              </a:tabLst>
            </a:pPr>
            <a:r>
              <a:rPr sz="1100" dirty="0">
                <a:latin typeface="Calibri"/>
                <a:cs typeface="Calibri"/>
              </a:rPr>
              <a:t>16.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Finished </a:t>
            </a:r>
            <a:r>
              <a:rPr sz="1100" dirty="0">
                <a:latin typeface="Calibri"/>
                <a:cs typeface="Calibri"/>
              </a:rPr>
              <a:t>Goods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 </a:t>
            </a:r>
            <a:r>
              <a:rPr sz="1100" spc="-10" dirty="0">
                <a:latin typeface="Calibri"/>
                <a:cs typeface="Calibri"/>
              </a:rPr>
              <a:t>(110000).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241285"/>
            <a:ext cx="5659120" cy="5353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indicates 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DE00 – Global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Bike</a:t>
            </a:r>
            <a:r>
              <a:rPr sz="1100" spc="-10" dirty="0">
                <a:latin typeface="Calibri"/>
                <a:cs typeface="Calibri"/>
              </a:rPr>
              <a:t> Germany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GmbH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US00 </a:t>
            </a:r>
            <a:r>
              <a:rPr sz="1100" dirty="0">
                <a:latin typeface="Calibri"/>
                <a:cs typeface="Calibri"/>
              </a:rPr>
              <a:t>Global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Bike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currency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DE00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euros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(EUR)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US </a:t>
            </a:r>
            <a:r>
              <a:rPr sz="1100" dirty="0">
                <a:latin typeface="Calibri"/>
                <a:cs typeface="Calibri"/>
              </a:rPr>
              <a:t>dollars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(USD)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US00.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414" y="4659574"/>
            <a:ext cx="1028721" cy="980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196713"/>
            <a:ext cx="5827395" cy="189293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8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704" y="1454149"/>
            <a:ext cx="5498465" cy="510540"/>
          </a:xfrm>
          <a:custGeom>
            <a:avLst/>
            <a:gdLst/>
            <a:ahLst/>
            <a:cxnLst/>
            <a:rect l="l" t="t" r="r" b="b"/>
            <a:pathLst>
              <a:path w="5498465" h="510539">
                <a:moveTo>
                  <a:pt x="5497957" y="170688"/>
                </a:moveTo>
                <a:lnTo>
                  <a:pt x="5257165" y="170688"/>
                </a:lnTo>
                <a:lnTo>
                  <a:pt x="5257165" y="0"/>
                </a:lnTo>
                <a:lnTo>
                  <a:pt x="4257116" y="0"/>
                </a:lnTo>
                <a:lnTo>
                  <a:pt x="4257116" y="170688"/>
                </a:lnTo>
                <a:lnTo>
                  <a:pt x="0" y="170688"/>
                </a:lnTo>
                <a:lnTo>
                  <a:pt x="0" y="341376"/>
                </a:lnTo>
                <a:lnTo>
                  <a:pt x="0" y="510540"/>
                </a:lnTo>
                <a:lnTo>
                  <a:pt x="4443095" y="510540"/>
                </a:lnTo>
                <a:lnTo>
                  <a:pt x="4443095" y="341376"/>
                </a:lnTo>
                <a:lnTo>
                  <a:pt x="5497957" y="341376"/>
                </a:lnTo>
                <a:lnTo>
                  <a:pt x="5497957" y="17068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092453"/>
            <a:ext cx="5831840" cy="875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Display</a:t>
            </a:r>
            <a:r>
              <a:rPr sz="11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Financial</a:t>
            </a:r>
            <a:r>
              <a:rPr sz="1100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Statements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Often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staff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statements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involves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Sheets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Profit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Loss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statements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 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gain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insight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company’s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performance.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reports</a:t>
            </a:r>
            <a:r>
              <a:rPr sz="1100" spc="-25" dirty="0">
                <a:latin typeface="Calibri"/>
                <a:cs typeface="Calibri"/>
              </a:rPr>
              <a:t> are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analysing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relevant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reports,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also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access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customer/supplier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items.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this: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3058" y="2235454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17.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9339" y="2235454"/>
            <a:ext cx="17119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home</a:t>
            </a:r>
            <a:r>
              <a:rPr sz="1100" spc="-10" dirty="0">
                <a:latin typeface="Calibri"/>
                <a:cs typeface="Calibri"/>
              </a:rPr>
              <a:t> 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3058" y="2710942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18.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1839" y="2710942"/>
            <a:ext cx="27527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Space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3058" y="3284347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19.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5935" y="3284347"/>
            <a:ext cx="16541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3058" y="5244464"/>
            <a:ext cx="529590" cy="706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 startAt="20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0"/>
              </a:spcBef>
              <a:buAutoNum type="arabicPeriod" startAt="20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AutoNum type="arabicPeriod" startAt="20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AutoNum type="arabicPeriod" startAt="20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73554" y="5244464"/>
            <a:ext cx="4053204" cy="706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i="1" dirty="0">
                <a:latin typeface="Calibri"/>
                <a:cs typeface="Calibri"/>
              </a:rPr>
              <a:t>US00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Global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Bike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Inc.)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Code*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b="1" i="1" dirty="0">
                <a:latin typeface="Calibri"/>
                <a:cs typeface="Calibri"/>
              </a:rPr>
              <a:t>G000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Statement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Version*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i="1" dirty="0">
                <a:latin typeface="Calibri"/>
                <a:cs typeface="Calibri"/>
              </a:rPr>
              <a:t>08</a:t>
            </a:r>
            <a:r>
              <a:rPr sz="1100" b="1" i="1" spc="-2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2022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End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Period*</a:t>
            </a:r>
            <a:r>
              <a:rPr sz="1100" b="1" i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i="1" dirty="0">
                <a:latin typeface="Calibri"/>
                <a:cs typeface="Calibri"/>
              </a:rPr>
              <a:t>08</a:t>
            </a:r>
            <a:r>
              <a:rPr sz="1100" b="1" i="1" spc="-3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2021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Comparison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End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Period*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2004" y="6096380"/>
            <a:ext cx="9836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Similar to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below: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3058" y="7123556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24.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29026" y="7123556"/>
            <a:ext cx="12414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results.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2135758"/>
            <a:ext cx="531266" cy="25336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2597150"/>
            <a:ext cx="1476375" cy="26542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7478" y="3100922"/>
            <a:ext cx="634898" cy="325053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923925" y="3655250"/>
            <a:ext cx="5855970" cy="1421130"/>
            <a:chOff x="923925" y="3655250"/>
            <a:chExt cx="5855970" cy="142113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450" y="3664712"/>
              <a:ext cx="5836920" cy="14020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28687" y="3660013"/>
              <a:ext cx="5846445" cy="1411605"/>
            </a:xfrm>
            <a:custGeom>
              <a:avLst/>
              <a:gdLst/>
              <a:ahLst/>
              <a:cxnLst/>
              <a:rect l="l" t="t" r="r" b="b"/>
              <a:pathLst>
                <a:path w="5846445" h="1411604">
                  <a:moveTo>
                    <a:pt x="0" y="1411605"/>
                  </a:moveTo>
                  <a:lnTo>
                    <a:pt x="5846445" y="1411605"/>
                  </a:lnTo>
                  <a:lnTo>
                    <a:pt x="5846445" y="0"/>
                  </a:lnTo>
                  <a:lnTo>
                    <a:pt x="0" y="0"/>
                  </a:lnTo>
                  <a:lnTo>
                    <a:pt x="0" y="141160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23925" y="6296736"/>
            <a:ext cx="6247130" cy="505459"/>
            <a:chOff x="923925" y="6296736"/>
            <a:chExt cx="6247130" cy="505459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339" y="6342971"/>
              <a:ext cx="6027497" cy="42976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28687" y="6301498"/>
              <a:ext cx="6237605" cy="495934"/>
            </a:xfrm>
            <a:custGeom>
              <a:avLst/>
              <a:gdLst/>
              <a:ahLst/>
              <a:cxnLst/>
              <a:rect l="l" t="t" r="r" b="b"/>
              <a:pathLst>
                <a:path w="6237605" h="495934">
                  <a:moveTo>
                    <a:pt x="0" y="495922"/>
                  </a:moveTo>
                  <a:lnTo>
                    <a:pt x="6237605" y="495922"/>
                  </a:lnTo>
                  <a:lnTo>
                    <a:pt x="6237605" y="0"/>
                  </a:lnTo>
                  <a:lnTo>
                    <a:pt x="0" y="0"/>
                  </a:lnTo>
                  <a:lnTo>
                    <a:pt x="0" y="49592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000" y="6991095"/>
            <a:ext cx="314960" cy="27813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923925" y="7323899"/>
            <a:ext cx="6437630" cy="845819"/>
            <a:chOff x="923925" y="7323899"/>
            <a:chExt cx="6437630" cy="845819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450" y="7333487"/>
              <a:ext cx="6418199" cy="82676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28687" y="7328661"/>
              <a:ext cx="6428105" cy="836294"/>
            </a:xfrm>
            <a:custGeom>
              <a:avLst/>
              <a:gdLst/>
              <a:ahLst/>
              <a:cxnLst/>
              <a:rect l="l" t="t" r="r" b="b"/>
              <a:pathLst>
                <a:path w="6428105" h="836295">
                  <a:moveTo>
                    <a:pt x="0" y="836295"/>
                  </a:moveTo>
                  <a:lnTo>
                    <a:pt x="6427724" y="836295"/>
                  </a:lnTo>
                  <a:lnTo>
                    <a:pt x="6427724" y="0"/>
                  </a:lnTo>
                  <a:lnTo>
                    <a:pt x="0" y="0"/>
                  </a:lnTo>
                  <a:lnTo>
                    <a:pt x="0" y="83629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9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528955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hierarchy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navigation.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data:</a:t>
            </a: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spcBef>
                <a:spcPts val="1225"/>
              </a:spcBef>
              <a:tabLst>
                <a:tab pos="1707514" algn="l"/>
              </a:tabLst>
            </a:pPr>
            <a:r>
              <a:rPr sz="1100" dirty="0">
                <a:latin typeface="Calibri"/>
                <a:cs typeface="Calibri"/>
              </a:rPr>
              <a:t>25.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185286"/>
            <a:ext cx="5621655" cy="155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aggregated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period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appear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hierarchy</a:t>
            </a:r>
            <a:r>
              <a:rPr sz="1100" spc="-10" dirty="0">
                <a:latin typeface="Calibri"/>
                <a:cs typeface="Calibri"/>
              </a:rPr>
              <a:t> level.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mentioned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previously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strengths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systems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quickly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navigate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related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enabling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gain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insight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factors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contribute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balance.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highlighted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 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screen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indicates that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0" dirty="0">
                <a:latin typeface="Calibri"/>
                <a:cs typeface="Calibri"/>
              </a:rPr>
              <a:t> drill-</a:t>
            </a:r>
            <a:r>
              <a:rPr sz="1100" dirty="0">
                <a:latin typeface="Calibri"/>
                <a:cs typeface="Calibri"/>
              </a:rPr>
              <a:t>down to further detail.</a:t>
            </a:r>
            <a:r>
              <a:rPr sz="1100" spc="2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example: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tabLst>
                <a:tab pos="1383665" algn="l"/>
              </a:tabLst>
            </a:pPr>
            <a:r>
              <a:rPr sz="1100" dirty="0">
                <a:latin typeface="Calibri"/>
                <a:cs typeface="Calibri"/>
              </a:rPr>
              <a:t>26.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Comparison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balance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(Actual)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Merchandise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inventories</a:t>
            </a:r>
            <a:r>
              <a:rPr sz="1100" spc="-1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dialog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appears;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956172"/>
            <a:ext cx="1723389" cy="53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27.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0" dirty="0">
                <a:latin typeface="Calibri"/>
                <a:cs typeface="Calibri"/>
              </a:rPr>
              <a:t> appears;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3058" y="7500366"/>
            <a:ext cx="825500" cy="364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28.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25"/>
              </a:spcBef>
            </a:pPr>
            <a:r>
              <a:rPr sz="1100" spc="-10" dirty="0">
                <a:latin typeface="Calibri"/>
                <a:cs typeface="Calibri"/>
              </a:rPr>
              <a:t>hierarchy.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4539" y="7500366"/>
            <a:ext cx="4279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next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6113" y="7500366"/>
            <a:ext cx="81724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expand</a:t>
            </a:r>
            <a:r>
              <a:rPr sz="1100" spc="-25" dirty="0">
                <a:latin typeface="Calibri"/>
                <a:cs typeface="Calibri"/>
              </a:rPr>
              <a:t> the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8012430"/>
            <a:ext cx="5611495" cy="108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associated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displayed.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100">
              <a:latin typeface="Calibri"/>
              <a:cs typeface="Calibri"/>
            </a:endParaRPr>
          </a:p>
          <a:p>
            <a:pPr marL="690880" marR="5080" indent="-227329">
              <a:lnSpc>
                <a:spcPct val="100899"/>
              </a:lnSpc>
              <a:buAutoNum type="arabicPeriod" startAt="29"/>
              <a:tabLst>
                <a:tab pos="692150" algn="l"/>
                <a:tab pos="1644650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Entries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contributed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	</a:t>
            </a:r>
            <a:r>
              <a:rPr sz="1100" dirty="0">
                <a:latin typeface="Calibri"/>
                <a:cs typeface="Calibri"/>
              </a:rPr>
              <a:t>merchandise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inventories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balance.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 startAt="29"/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buAutoNum type="arabicPeriod" startAt="29"/>
              <a:tabLst>
                <a:tab pos="690880" algn="l"/>
                <a:tab pos="138366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Entry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-10" dirty="0">
                <a:latin typeface="Calibri"/>
                <a:cs typeface="Calibri"/>
              </a:rPr>
              <a:t> details.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1283233"/>
            <a:ext cx="323850" cy="27797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23925" y="1786318"/>
            <a:ext cx="6182360" cy="1232535"/>
            <a:chOff x="923925" y="1786318"/>
            <a:chExt cx="6182360" cy="12325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450" y="1795906"/>
              <a:ext cx="6162802" cy="12134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28687" y="1791080"/>
              <a:ext cx="6172835" cy="1223010"/>
            </a:xfrm>
            <a:custGeom>
              <a:avLst/>
              <a:gdLst/>
              <a:ahLst/>
              <a:cxnLst/>
              <a:rect l="l" t="t" r="r" b="b"/>
              <a:pathLst>
                <a:path w="6172834" h="1223010">
                  <a:moveTo>
                    <a:pt x="0" y="1223009"/>
                  </a:moveTo>
                  <a:lnTo>
                    <a:pt x="6172327" y="1223009"/>
                  </a:lnTo>
                  <a:lnTo>
                    <a:pt x="6172327" y="0"/>
                  </a:lnTo>
                  <a:lnTo>
                    <a:pt x="0" y="0"/>
                  </a:lnTo>
                  <a:lnTo>
                    <a:pt x="0" y="122300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7010" y="4910302"/>
            <a:ext cx="2171065" cy="82895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17304" y="5942455"/>
            <a:ext cx="2026939" cy="13966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23925" y="6667817"/>
            <a:ext cx="6403975" cy="584835"/>
            <a:chOff x="923925" y="6667817"/>
            <a:chExt cx="6403975" cy="58483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450" y="6677406"/>
              <a:ext cx="6384925" cy="5657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28687" y="6672580"/>
              <a:ext cx="6394450" cy="575310"/>
            </a:xfrm>
            <a:custGeom>
              <a:avLst/>
              <a:gdLst/>
              <a:ahLst/>
              <a:cxnLst/>
              <a:rect l="l" t="t" r="r" b="b"/>
              <a:pathLst>
                <a:path w="6394450" h="575309">
                  <a:moveTo>
                    <a:pt x="0" y="575310"/>
                  </a:moveTo>
                  <a:lnTo>
                    <a:pt x="6394450" y="575310"/>
                  </a:lnTo>
                  <a:lnTo>
                    <a:pt x="6394450" y="0"/>
                  </a:lnTo>
                  <a:lnTo>
                    <a:pt x="0" y="0"/>
                  </a:lnTo>
                  <a:lnTo>
                    <a:pt x="0" y="57531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000" y="7476604"/>
            <a:ext cx="222885" cy="17565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80054" y="7438682"/>
            <a:ext cx="2468880" cy="21382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000" y="8372805"/>
            <a:ext cx="222885" cy="17492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263141"/>
            <a:ext cx="14090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dialog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appears.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651506"/>
            <a:ext cx="5814060" cy="207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0"/>
              </a:spcBef>
              <a:tabLst>
                <a:tab pos="2763520" algn="l"/>
              </a:tabLst>
            </a:pPr>
            <a:r>
              <a:rPr sz="1100" dirty="0">
                <a:latin typeface="Calibri"/>
                <a:cs typeface="Calibri"/>
              </a:rPr>
              <a:t>31.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appear.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includes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amount,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quantity,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controlling area.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Post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Transfer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Funds</a:t>
            </a:r>
            <a:r>
              <a:rPr sz="11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an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 Account</a:t>
            </a:r>
            <a:endParaRPr sz="1100">
              <a:latin typeface="Calibri"/>
              <a:cs typeface="Calibri"/>
            </a:endParaRPr>
          </a:p>
          <a:p>
            <a:pPr marL="12700" marR="141605">
              <a:lnSpc>
                <a:spcPct val="1014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some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scenarios,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be </a:t>
            </a:r>
            <a:r>
              <a:rPr sz="1100" dirty="0">
                <a:latin typeface="Calibri"/>
                <a:cs typeface="Calibri"/>
              </a:rPr>
              <a:t>transferred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between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accounts.</a:t>
            </a:r>
            <a:r>
              <a:rPr sz="1100" spc="4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exercise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generate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US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($USD5,000)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Consumables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(1010000)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Concessions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bank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(100000).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use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Post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General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Entries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app.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3058" y="6131432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32.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9339" y="6131432"/>
            <a:ext cx="17119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home</a:t>
            </a:r>
            <a:r>
              <a:rPr sz="1100" spc="-10" dirty="0">
                <a:latin typeface="Calibri"/>
                <a:cs typeface="Calibri"/>
              </a:rPr>
              <a:t> 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3058" y="6606920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33.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1839" y="6606920"/>
            <a:ext cx="27527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Space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3058" y="7096125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34.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8432" y="7006227"/>
            <a:ext cx="610245" cy="18987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23742" y="7096125"/>
            <a:ext cx="16871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85148" y="1463103"/>
            <a:ext cx="2500630" cy="972819"/>
            <a:chOff x="2585148" y="1463103"/>
            <a:chExt cx="2500630" cy="972819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4609" y="1472692"/>
              <a:ext cx="2481072" cy="9537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89910" y="1467866"/>
              <a:ext cx="2491105" cy="963294"/>
            </a:xfrm>
            <a:custGeom>
              <a:avLst/>
              <a:gdLst/>
              <a:ahLst/>
              <a:cxnLst/>
              <a:rect l="l" t="t" r="r" b="b"/>
              <a:pathLst>
                <a:path w="2491104" h="963294">
                  <a:moveTo>
                    <a:pt x="0" y="963295"/>
                  </a:moveTo>
                  <a:lnTo>
                    <a:pt x="2490597" y="963295"/>
                  </a:lnTo>
                  <a:lnTo>
                    <a:pt x="2490597" y="0"/>
                  </a:lnTo>
                  <a:lnTo>
                    <a:pt x="0" y="0"/>
                  </a:lnTo>
                  <a:lnTo>
                    <a:pt x="0" y="96329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17452" y="2662018"/>
            <a:ext cx="1313140" cy="11718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356673" y="4898707"/>
            <a:ext cx="944880" cy="951865"/>
            <a:chOff x="3356673" y="4898707"/>
            <a:chExt cx="944880" cy="95186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6134" y="4988124"/>
              <a:ext cx="925715" cy="8528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61435" y="4903470"/>
              <a:ext cx="935355" cy="942340"/>
            </a:xfrm>
            <a:custGeom>
              <a:avLst/>
              <a:gdLst/>
              <a:ahLst/>
              <a:cxnLst/>
              <a:rect l="l" t="t" r="r" b="b"/>
              <a:pathLst>
                <a:path w="935354" h="942339">
                  <a:moveTo>
                    <a:pt x="0" y="942339"/>
                  </a:moveTo>
                  <a:lnTo>
                    <a:pt x="935240" y="942339"/>
                  </a:lnTo>
                  <a:lnTo>
                    <a:pt x="935240" y="0"/>
                  </a:lnTo>
                  <a:lnTo>
                    <a:pt x="0" y="0"/>
                  </a:lnTo>
                  <a:lnTo>
                    <a:pt x="0" y="9423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6000" y="6031229"/>
            <a:ext cx="531266" cy="25336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000" y="6492621"/>
            <a:ext cx="1476375" cy="26542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3925" y="457200"/>
            <a:ext cx="5840095" cy="4037329"/>
            <a:chOff x="923925" y="457200"/>
            <a:chExt cx="5840095" cy="40373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450" y="1131569"/>
              <a:ext cx="5821045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8687" y="1126870"/>
              <a:ext cx="5830570" cy="3362325"/>
            </a:xfrm>
            <a:custGeom>
              <a:avLst/>
              <a:gdLst/>
              <a:ahLst/>
              <a:cxnLst/>
              <a:rect l="l" t="t" r="r" b="b"/>
              <a:pathLst>
                <a:path w="5830570" h="3362325">
                  <a:moveTo>
                    <a:pt x="0" y="3362325"/>
                  </a:moveTo>
                  <a:lnTo>
                    <a:pt x="5830570" y="3362325"/>
                  </a:lnTo>
                  <a:lnTo>
                    <a:pt x="5830570" y="0"/>
                  </a:lnTo>
                  <a:lnTo>
                    <a:pt x="0" y="0"/>
                  </a:lnTo>
                  <a:lnTo>
                    <a:pt x="0" y="336232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434" y="5013959"/>
            <a:ext cx="179251" cy="1792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2004" y="4654422"/>
            <a:ext cx="5859780" cy="33293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 Entry</a:t>
            </a:r>
            <a:r>
              <a:rPr sz="1100" spc="-20" dirty="0">
                <a:latin typeface="Calibri"/>
                <a:cs typeface="Calibri"/>
              </a:rPr>
              <a:t> Date.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buAutoNum type="arabicPeriod" startAt="35"/>
              <a:tabLst>
                <a:tab pos="690880" algn="l"/>
                <a:tab pos="164655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Entry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Date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calendar.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rabicPeriod" startAt="35"/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 notice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 today’s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 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highlighted.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buAutoNum type="arabicPeriod" startAt="36"/>
              <a:tabLst>
                <a:tab pos="690880" algn="l"/>
                <a:tab pos="138366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dirty="0">
                <a:latin typeface="Calibri"/>
                <a:cs typeface="Calibri"/>
              </a:rPr>
              <a:t>&lt;ENTER&gt;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today’s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Entry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Date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6"/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 </a:t>
            </a:r>
            <a:r>
              <a:rPr sz="1100" spc="-10" dirty="0">
                <a:latin typeface="Calibri"/>
                <a:cs typeface="Calibri"/>
              </a:rPr>
              <a:t>defaulted</a:t>
            </a:r>
            <a:r>
              <a:rPr sz="1100" dirty="0">
                <a:latin typeface="Calibri"/>
                <a:cs typeface="Calibri"/>
              </a:rPr>
              <a:t> to 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 date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could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make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 sometime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future.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exercise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leave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is </a:t>
            </a:r>
            <a:r>
              <a:rPr sz="1100" dirty="0">
                <a:latin typeface="Calibri"/>
                <a:cs typeface="Calibri"/>
              </a:rPr>
              <a:t>involved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transfer.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5"/>
              </a:spcBef>
              <a:buAutoNum type="arabicPeriod" startAt="37"/>
              <a:tabLst>
                <a:tab pos="690880" algn="l"/>
                <a:tab pos="1383665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i="1" dirty="0">
                <a:latin typeface="Calibri"/>
                <a:cs typeface="Calibri"/>
              </a:rPr>
              <a:t>US00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US.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 startAt="37"/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monies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often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transferred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currencies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currency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5"/>
              </a:spcBef>
              <a:buAutoNum type="arabicPeriod" startAt="38"/>
              <a:tabLst>
                <a:tab pos="690880" algn="l"/>
                <a:tab pos="1383665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i="1" dirty="0">
                <a:latin typeface="Calibri"/>
                <a:cs typeface="Calibri"/>
              </a:rPr>
              <a:t>USD</a:t>
            </a:r>
            <a:r>
              <a:rPr sz="1100" b="1" i="1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Transaction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Currency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8"/>
            </a:pPr>
            <a:endParaRPr sz="1100">
              <a:latin typeface="Calibri"/>
              <a:cs typeface="Calibri"/>
            </a:endParaRPr>
          </a:p>
          <a:p>
            <a:pPr marL="12700" marR="88900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Now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transfer.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funds</a:t>
            </a:r>
            <a:r>
              <a:rPr sz="1100" spc="-10" dirty="0">
                <a:latin typeface="Calibri"/>
                <a:cs typeface="Calibri"/>
              </a:rPr>
              <a:t> ($USD5,000)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Consumables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(debit)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Concessions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bank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(credit)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5"/>
              </a:spcBef>
              <a:buAutoNum type="arabicPeriod" startAt="39"/>
              <a:tabLst>
                <a:tab pos="690880" algn="l"/>
                <a:tab pos="1383665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r>
              <a:rPr sz="1100" dirty="0">
                <a:latin typeface="Calibri"/>
                <a:cs typeface="Calibri"/>
              </a:rPr>
              <a:t>	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details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3925" y="8159127"/>
            <a:ext cx="5847715" cy="944880"/>
            <a:chOff x="923925" y="8159127"/>
            <a:chExt cx="5847715" cy="9448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450" y="8168652"/>
              <a:ext cx="5828665" cy="92583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28687" y="8163890"/>
              <a:ext cx="5838190" cy="935355"/>
            </a:xfrm>
            <a:custGeom>
              <a:avLst/>
              <a:gdLst/>
              <a:ahLst/>
              <a:cxnLst/>
              <a:rect l="l" t="t" r="r" b="b"/>
              <a:pathLst>
                <a:path w="5838190" h="935354">
                  <a:moveTo>
                    <a:pt x="0" y="935354"/>
                  </a:moveTo>
                  <a:lnTo>
                    <a:pt x="5838190" y="935354"/>
                  </a:lnTo>
                  <a:lnTo>
                    <a:pt x="5838190" y="0"/>
                  </a:lnTo>
                  <a:lnTo>
                    <a:pt x="0" y="0"/>
                  </a:lnTo>
                  <a:lnTo>
                    <a:pt x="0" y="93535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12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263141"/>
            <a:ext cx="5862320" cy="3456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correct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simulating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posting.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85"/>
              </a:spcBef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buAutoNum type="arabicPeriod" startAt="40"/>
              <a:tabLst>
                <a:tab pos="690880" algn="l"/>
                <a:tab pos="2101850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test the</a:t>
            </a:r>
            <a:r>
              <a:rPr sz="1100" spc="-10" dirty="0">
                <a:latin typeface="Calibri"/>
                <a:cs typeface="Calibri"/>
              </a:rPr>
              <a:t> postings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40"/>
            </a:pPr>
            <a:endParaRPr sz="1100">
              <a:latin typeface="Calibri"/>
              <a:cs typeface="Calibri"/>
            </a:endParaRPr>
          </a:p>
          <a:p>
            <a:pPr marL="12700" marR="43180">
              <a:lnSpc>
                <a:spcPct val="100899"/>
              </a:lnSpc>
            </a:pPr>
            <a:r>
              <a:rPr sz="1100" dirty="0">
                <a:latin typeface="Calibri"/>
                <a:cs typeface="Calibri"/>
              </a:rPr>
              <a:t>No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errors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should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appear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summary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appears.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ready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make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buAutoNum type="arabicPeriod" startAt="41"/>
              <a:tabLst>
                <a:tab pos="690880" algn="l"/>
                <a:tab pos="1720850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complete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transfer.</a:t>
            </a:r>
            <a:endParaRPr sz="1100">
              <a:latin typeface="Calibri"/>
              <a:cs typeface="Calibri"/>
            </a:endParaRPr>
          </a:p>
          <a:p>
            <a:pPr marL="12700" marR="400050">
              <a:lnSpc>
                <a:spcPct val="101800"/>
              </a:lnSpc>
              <a:spcBef>
                <a:spcPts val="134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appears.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involved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it </a:t>
            </a:r>
            <a:r>
              <a:rPr sz="1100" spc="-10" dirty="0">
                <a:latin typeface="Calibri"/>
                <a:cs typeface="Calibri"/>
              </a:rPr>
              <a:t>occurred.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Display</a:t>
            </a:r>
            <a:r>
              <a:rPr sz="11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G/L</a:t>
            </a:r>
            <a:r>
              <a:rPr sz="11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Account</a:t>
            </a:r>
            <a:r>
              <a:rPr sz="11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Balance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600"/>
              </a:lnSpc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impact 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 involved.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important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dirty="0">
                <a:latin typeface="Calibri"/>
                <a:cs typeface="Calibri"/>
              </a:rPr>
              <a:t>users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quickly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underpins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company.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 accounts 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where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activity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recorded.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Throughout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exercises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continually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reviewing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general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understanding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associated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impact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0" dirty="0">
                <a:latin typeface="Calibri"/>
                <a:cs typeface="Calibri"/>
              </a:rPr>
              <a:t> function.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3058" y="4988178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42.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39339" y="4988178"/>
            <a:ext cx="17119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home</a:t>
            </a:r>
            <a:r>
              <a:rPr sz="1100" spc="-10" dirty="0">
                <a:latin typeface="Calibri"/>
                <a:cs typeface="Calibri"/>
              </a:rPr>
              <a:t> 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3058" y="5463920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43.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1839" y="5463920"/>
            <a:ext cx="27527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Space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3058" y="5907404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44.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4964" y="5854446"/>
            <a:ext cx="843642" cy="18503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90442" y="5907404"/>
            <a:ext cx="16211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app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start this</a:t>
            </a:r>
            <a:r>
              <a:rPr sz="1100" spc="-10" dirty="0">
                <a:latin typeface="Calibri"/>
                <a:cs typeface="Calibri"/>
              </a:rPr>
              <a:t> application.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04" y="6248780"/>
            <a:ext cx="1722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0" dirty="0">
                <a:latin typeface="Calibri"/>
                <a:cs typeface="Calibri"/>
              </a:rPr>
              <a:t> appears: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8361426"/>
            <a:ext cx="4975860" cy="53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Header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data.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tabLst>
                <a:tab pos="1383665" algn="l"/>
              </a:tabLst>
            </a:pPr>
            <a:r>
              <a:rPr sz="1100" dirty="0">
                <a:latin typeface="Calibri"/>
                <a:cs typeface="Calibri"/>
              </a:rPr>
              <a:t>45.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Type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i="1" dirty="0">
                <a:latin typeface="Calibri"/>
                <a:cs typeface="Calibri"/>
              </a:rPr>
              <a:t>US00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3150" y="1681731"/>
            <a:ext cx="581025" cy="11437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2611120"/>
            <a:ext cx="305803" cy="1930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0" y="4888103"/>
            <a:ext cx="531266" cy="25336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6000" y="5349494"/>
            <a:ext cx="1476375" cy="26542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923925" y="6448488"/>
            <a:ext cx="5843905" cy="1747520"/>
            <a:chOff x="923925" y="6448488"/>
            <a:chExt cx="5843905" cy="174752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450" y="6458077"/>
              <a:ext cx="5824855" cy="172847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28687" y="6453251"/>
              <a:ext cx="5834380" cy="1737995"/>
            </a:xfrm>
            <a:custGeom>
              <a:avLst/>
              <a:gdLst/>
              <a:ahLst/>
              <a:cxnLst/>
              <a:rect l="l" t="t" r="r" b="b"/>
              <a:pathLst>
                <a:path w="5834380" h="1737995">
                  <a:moveTo>
                    <a:pt x="0" y="1737995"/>
                  </a:moveTo>
                  <a:lnTo>
                    <a:pt x="5834380" y="1737995"/>
                  </a:lnTo>
                  <a:lnTo>
                    <a:pt x="5834380" y="0"/>
                  </a:lnTo>
                  <a:lnTo>
                    <a:pt x="0" y="0"/>
                  </a:lnTo>
                  <a:lnTo>
                    <a:pt x="0" y="173799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330390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relevant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Bike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displayed.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3058" y="1263141"/>
            <a:ext cx="529590" cy="364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AutoNum type="arabicPeriod" startAt="46"/>
              <a:tabLst>
                <a:tab pos="240029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AutoNum type="arabicPeriod" startAt="46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3554" y="1263141"/>
            <a:ext cx="3902075" cy="364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latin typeface="Calibri"/>
                <a:cs typeface="Calibri"/>
              </a:rPr>
              <a:t>US00</a:t>
            </a:r>
            <a:r>
              <a:rPr sz="1100" b="1" i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i="1" dirty="0">
                <a:latin typeface="Calibri"/>
                <a:cs typeface="Calibri"/>
              </a:rPr>
              <a:t>1010000</a:t>
            </a:r>
            <a:r>
              <a:rPr sz="1100" b="1" i="1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(Consumables)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7750" y="2647314"/>
            <a:ext cx="381000" cy="2971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2004" y="1773682"/>
            <a:ext cx="5547995" cy="1459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Again,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available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automatically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those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displayed.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5"/>
              </a:spcBef>
              <a:buAutoNum type="arabicPeriod" startAt="48"/>
              <a:tabLst>
                <a:tab pos="690880" algn="l"/>
                <a:tab pos="1416050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101000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Consumables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25" dirty="0">
                <a:latin typeface="Calibri"/>
                <a:cs typeface="Calibri"/>
              </a:rPr>
              <a:t> it.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48"/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5"/>
              </a:spcBef>
              <a:buAutoNum type="arabicPeriod" startAt="48"/>
              <a:tabLst>
                <a:tab pos="690880" algn="l"/>
                <a:tab pos="1383665" algn="l"/>
              </a:tabLst>
            </a:pPr>
            <a:r>
              <a:rPr sz="1100" spc="-10" dirty="0">
                <a:latin typeface="Calibri"/>
                <a:cs typeface="Calibri"/>
              </a:rPr>
              <a:t>Ensure</a:t>
            </a:r>
            <a:r>
              <a:rPr sz="1100" dirty="0">
                <a:latin typeface="Calibri"/>
                <a:cs typeface="Calibri"/>
              </a:rPr>
              <a:t>	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Ledger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Fiscal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Year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matches 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year.</a:t>
            </a:r>
            <a:endParaRPr sz="1100">
              <a:latin typeface="Calibri"/>
              <a:cs typeface="Calibri"/>
            </a:endParaRPr>
          </a:p>
          <a:p>
            <a:pPr marL="12700" marR="2498090" indent="678180">
              <a:lnSpc>
                <a:spcPct val="147500"/>
              </a:lnSpc>
              <a:spcBef>
                <a:spcPts val="690"/>
              </a:spcBef>
              <a:buAutoNum type="arabicPeriod" startAt="48"/>
              <a:tabLst>
                <a:tab pos="690880" algn="l"/>
                <a:tab pos="182943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details. </a:t>
            </a:r>
            <a:r>
              <a:rPr sz="1100" dirty="0">
                <a:latin typeface="Calibri"/>
                <a:cs typeface="Calibri"/>
              </a:rPr>
              <a:t>A 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similar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</a:t>
            </a:r>
            <a:r>
              <a:rPr sz="1100" spc="-10" dirty="0">
                <a:latin typeface="Calibri"/>
                <a:cs typeface="Calibri"/>
              </a:rPr>
              <a:t> appears: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4520920"/>
            <a:ext cx="5735320" cy="14478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 has been </a:t>
            </a:r>
            <a:r>
              <a:rPr sz="1100" spc="-10" dirty="0">
                <a:latin typeface="Calibri"/>
                <a:cs typeface="Calibri"/>
              </a:rPr>
              <a:t>debited.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100" i="1" dirty="0">
                <a:latin typeface="Calibri"/>
                <a:cs typeface="Calibri"/>
              </a:rPr>
              <a:t>If</a:t>
            </a:r>
            <a:r>
              <a:rPr sz="1100" i="1" spc="-2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your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numbers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are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different,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can</a:t>
            </a:r>
            <a:r>
              <a:rPr sz="1100" i="1" spc="-2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you</a:t>
            </a:r>
            <a:r>
              <a:rPr sz="1100" i="1" spc="-2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explain</a:t>
            </a:r>
            <a:r>
              <a:rPr sz="1100" i="1" spc="-25" dirty="0">
                <a:latin typeface="Calibri"/>
                <a:cs typeface="Calibri"/>
              </a:rPr>
              <a:t> </a:t>
            </a:r>
            <a:r>
              <a:rPr sz="1100" i="1" spc="-20" dirty="0">
                <a:latin typeface="Calibri"/>
                <a:cs typeface="Calibri"/>
              </a:rPr>
              <a:t>why?</a:t>
            </a:r>
            <a:endParaRPr sz="11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625"/>
              </a:spcBef>
            </a:pPr>
            <a:r>
              <a:rPr sz="1100" dirty="0">
                <a:latin typeface="Calibri"/>
                <a:cs typeface="Calibri"/>
              </a:rPr>
              <a:t>Answer: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students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been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Now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 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credited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ensure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occurred.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Rather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again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just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change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number.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17419" y="6041516"/>
            <a:ext cx="1232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in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3058" y="6041516"/>
            <a:ext cx="1136650" cy="364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 startAt="51"/>
              <a:tabLst>
                <a:tab pos="240029" algn="l"/>
                <a:tab pos="93281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spc="-25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0"/>
              </a:spcBef>
              <a:buAutoNum type="arabicPeriod" startAt="51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3554" y="6212204"/>
            <a:ext cx="18732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i="1" dirty="0">
                <a:latin typeface="Calibri"/>
                <a:cs typeface="Calibri"/>
              </a:rPr>
              <a:t>100000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7750" y="6402070"/>
            <a:ext cx="381000" cy="2971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02004" y="6468846"/>
            <a:ext cx="3054350" cy="519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0850">
              <a:lnSpc>
                <a:spcPct val="147300"/>
              </a:lnSpc>
              <a:spcBef>
                <a:spcPts val="95"/>
              </a:spcBef>
              <a:tabLst>
                <a:tab pos="1829435" algn="l"/>
              </a:tabLst>
            </a:pPr>
            <a:r>
              <a:rPr sz="1100" dirty="0">
                <a:latin typeface="Calibri"/>
                <a:cs typeface="Calibri"/>
              </a:rPr>
              <a:t>53.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details. </a:t>
            </a:r>
            <a:r>
              <a:rPr sz="1100" dirty="0">
                <a:latin typeface="Calibri"/>
                <a:cs typeface="Calibri"/>
              </a:rPr>
              <a:t>A 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similar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</a:t>
            </a:r>
            <a:r>
              <a:rPr sz="1100" spc="-10" dirty="0">
                <a:latin typeface="Calibri"/>
                <a:cs typeface="Calibri"/>
              </a:rPr>
              <a:t> appears: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2004" y="8317230"/>
            <a:ext cx="48768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account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 been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credited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indicating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posting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successful.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23925" y="3314509"/>
            <a:ext cx="5843905" cy="1286510"/>
            <a:chOff x="923925" y="3314509"/>
            <a:chExt cx="5843905" cy="128651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450" y="3323970"/>
              <a:ext cx="5824855" cy="12674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28687" y="3319271"/>
              <a:ext cx="5834380" cy="1276985"/>
            </a:xfrm>
            <a:custGeom>
              <a:avLst/>
              <a:gdLst/>
              <a:ahLst/>
              <a:cxnLst/>
              <a:rect l="l" t="t" r="r" b="b"/>
              <a:pathLst>
                <a:path w="5834380" h="1276985">
                  <a:moveTo>
                    <a:pt x="0" y="1276985"/>
                  </a:moveTo>
                  <a:lnTo>
                    <a:pt x="5834380" y="1276985"/>
                  </a:lnTo>
                  <a:lnTo>
                    <a:pt x="5834380" y="0"/>
                  </a:lnTo>
                  <a:lnTo>
                    <a:pt x="0" y="0"/>
                  </a:lnTo>
                  <a:lnTo>
                    <a:pt x="0" y="127698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7233" y="5975096"/>
            <a:ext cx="180371" cy="2095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923925" y="7069264"/>
            <a:ext cx="5843905" cy="1256665"/>
            <a:chOff x="923925" y="7069264"/>
            <a:chExt cx="5843905" cy="125666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450" y="7078853"/>
              <a:ext cx="5821205" cy="123761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28687" y="7074027"/>
              <a:ext cx="5834380" cy="1247140"/>
            </a:xfrm>
            <a:custGeom>
              <a:avLst/>
              <a:gdLst/>
              <a:ahLst/>
              <a:cxnLst/>
              <a:rect l="l" t="t" r="r" b="b"/>
              <a:pathLst>
                <a:path w="5834380" h="1247140">
                  <a:moveTo>
                    <a:pt x="0" y="1247140"/>
                  </a:moveTo>
                  <a:lnTo>
                    <a:pt x="5834380" y="1247140"/>
                  </a:lnTo>
                  <a:lnTo>
                    <a:pt x="5834380" y="0"/>
                  </a:lnTo>
                  <a:lnTo>
                    <a:pt x="0" y="0"/>
                  </a:lnTo>
                  <a:lnTo>
                    <a:pt x="0" y="12471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14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565975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Journal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Entry</a:t>
            </a:r>
            <a:r>
              <a:rPr sz="11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11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Business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Scenario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scenario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office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immediately.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down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OfficeWorks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$175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(paper,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folders,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software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package)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purchase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drawn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alternate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bank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Center’s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budgets </a:t>
            </a:r>
            <a:r>
              <a:rPr sz="1100" dirty="0">
                <a:latin typeface="Calibri"/>
                <a:cs typeface="Calibri"/>
              </a:rPr>
              <a:t>(Internal</a:t>
            </a:r>
            <a:r>
              <a:rPr sz="1100" spc="-10" dirty="0">
                <a:latin typeface="Calibri"/>
                <a:cs typeface="Calibri"/>
              </a:rPr>
              <a:t> Services-</a:t>
            </a:r>
            <a:r>
              <a:rPr sz="1100" dirty="0">
                <a:latin typeface="Calibri"/>
                <a:cs typeface="Calibri"/>
              </a:rPr>
              <a:t>$80,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Costs-</a:t>
            </a:r>
            <a:r>
              <a:rPr sz="1100" dirty="0">
                <a:latin typeface="Calibri"/>
                <a:cs typeface="Calibri"/>
              </a:rPr>
              <a:t>$95)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incur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costs.</a:t>
            </a: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spcBef>
                <a:spcPts val="975"/>
              </a:spcBef>
              <a:tabLst>
                <a:tab pos="1949450" algn="l"/>
              </a:tabLst>
            </a:pPr>
            <a:r>
              <a:rPr sz="1100" dirty="0">
                <a:latin typeface="Calibri"/>
                <a:cs typeface="Calibri"/>
              </a:rPr>
              <a:t>54.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home</a:t>
            </a:r>
            <a:r>
              <a:rPr sz="1100" spc="-10" dirty="0">
                <a:latin typeface="Calibri"/>
                <a:cs typeface="Calibri"/>
              </a:rPr>
              <a:t> 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3058" y="2540254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55.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1839" y="2540254"/>
            <a:ext cx="27527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Space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8432" y="2769507"/>
            <a:ext cx="610245" cy="1898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2004" y="2858770"/>
            <a:ext cx="3808729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0"/>
              </a:spcBef>
              <a:tabLst>
                <a:tab pos="2134235" algn="l"/>
              </a:tabLst>
            </a:pPr>
            <a:r>
              <a:rPr sz="1100" dirty="0">
                <a:latin typeface="Calibri"/>
                <a:cs typeface="Calibri"/>
              </a:rPr>
              <a:t>56.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10" dirty="0">
                <a:latin typeface="Calibri"/>
                <a:cs typeface="Calibri"/>
              </a:rPr>
              <a:t> screen.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20" dirty="0">
                <a:latin typeface="Calibri"/>
                <a:cs typeface="Calibri"/>
              </a:rPr>
              <a:t> Date.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3058" y="3450463"/>
            <a:ext cx="4908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57.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Click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434" y="3390900"/>
            <a:ext cx="179251" cy="1792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36063" y="3436746"/>
            <a:ext cx="30930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Entry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Date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calendar.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04" y="3778122"/>
            <a:ext cx="5073650" cy="704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 notice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 today’s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 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highlighted.</a:t>
            </a: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spcBef>
                <a:spcPts val="20"/>
              </a:spcBef>
              <a:tabLst>
                <a:tab pos="1383665" algn="l"/>
              </a:tabLst>
            </a:pPr>
            <a:r>
              <a:rPr sz="1100" dirty="0">
                <a:latin typeface="Calibri"/>
                <a:cs typeface="Calibri"/>
              </a:rPr>
              <a:t>58.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dirty="0">
                <a:latin typeface="Calibri"/>
                <a:cs typeface="Calibri"/>
              </a:rPr>
              <a:t>&lt;ENTER&gt;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today’s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Entry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Date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involved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transfer.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8" y="4473067"/>
            <a:ext cx="502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59.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73554" y="4459351"/>
            <a:ext cx="29546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i="1" dirty="0">
                <a:latin typeface="Calibri"/>
                <a:cs typeface="Calibri"/>
              </a:rPr>
              <a:t>US00</a:t>
            </a:r>
            <a:r>
              <a:rPr sz="1100" i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US.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2004" y="4800726"/>
            <a:ext cx="52984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monies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often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transferred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currencies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currency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3058" y="4985130"/>
            <a:ext cx="502920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029" indent="-227329">
              <a:lnSpc>
                <a:spcPts val="1315"/>
              </a:lnSpc>
              <a:buSzPct val="110000"/>
              <a:buAutoNum type="arabicPeriod" startAt="60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SzPct val="110000"/>
              <a:buAutoNum type="arabicPeriod" startAt="60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SzPct val="110000"/>
              <a:buAutoNum type="arabicPeriod" startAt="60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3554" y="4971414"/>
            <a:ext cx="2207260" cy="53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i="1" dirty="0">
                <a:latin typeface="Calibri"/>
                <a:cs typeface="Calibri"/>
              </a:rPr>
              <a:t>USD</a:t>
            </a:r>
            <a:r>
              <a:rPr sz="1100" b="1" i="1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Transaction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Currency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dirty="0">
                <a:latin typeface="Calibri"/>
                <a:cs typeface="Calibri"/>
              </a:rPr>
              <a:t>###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(your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Reference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i="1" dirty="0">
                <a:latin typeface="Calibri"/>
                <a:cs typeface="Calibri"/>
              </a:rPr>
              <a:t>OfficeWorks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Header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Text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2004" y="5652896"/>
            <a:ext cx="5834380" cy="5353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sending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amount.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However,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Expense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search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3058" y="6245733"/>
            <a:ext cx="4908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63.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Click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20823" y="6232016"/>
            <a:ext cx="39096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facility.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1965198"/>
            <a:ext cx="531266" cy="25336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0" y="2426589"/>
            <a:ext cx="1476375" cy="26542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95402" y="6184772"/>
            <a:ext cx="235072" cy="199389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689798" y="6601790"/>
            <a:ext cx="4277995" cy="2332355"/>
            <a:chOff x="1689798" y="6601790"/>
            <a:chExt cx="4277995" cy="233235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9259" y="6611315"/>
              <a:ext cx="4258691" cy="231329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94560" y="6606552"/>
              <a:ext cx="4268470" cy="2322830"/>
            </a:xfrm>
            <a:custGeom>
              <a:avLst/>
              <a:gdLst/>
              <a:ahLst/>
              <a:cxnLst/>
              <a:rect l="l" t="t" r="r" b="b"/>
              <a:pathLst>
                <a:path w="4268470" h="2322829">
                  <a:moveTo>
                    <a:pt x="0" y="2322829"/>
                  </a:moveTo>
                  <a:lnTo>
                    <a:pt x="4268216" y="2322829"/>
                  </a:lnTo>
                  <a:lnTo>
                    <a:pt x="4268216" y="0"/>
                  </a:lnTo>
                  <a:lnTo>
                    <a:pt x="0" y="0"/>
                  </a:lnTo>
                  <a:lnTo>
                    <a:pt x="0" y="232282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5730875" cy="3644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requesting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unsure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need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description.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3058" y="1355191"/>
            <a:ext cx="529590" cy="5194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AutoNum type="arabicPeriod" startAt="64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AutoNum type="arabicPeriod" startAt="64"/>
              <a:tabLst>
                <a:tab pos="240029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3554" y="1355191"/>
            <a:ext cx="1911350" cy="519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0" marR="5080" indent="-260985">
              <a:lnSpc>
                <a:spcPct val="147300"/>
              </a:lnSpc>
              <a:spcBef>
                <a:spcPts val="95"/>
              </a:spcBef>
            </a:pPr>
            <a:r>
              <a:rPr sz="1100" dirty="0">
                <a:latin typeface="Calibri"/>
                <a:cs typeface="Calibri"/>
              </a:rPr>
              <a:t>Supplies*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Short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Text: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results.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022094"/>
            <a:ext cx="16732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results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appear: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3829938"/>
            <a:ext cx="31318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Office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supplies </a:t>
            </a:r>
            <a:r>
              <a:rPr sz="1100" spc="-10" dirty="0">
                <a:latin typeface="Calibri"/>
                <a:cs typeface="Calibri"/>
              </a:rPr>
              <a:t>account.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3058" y="4014342"/>
            <a:ext cx="525780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029" indent="-227329">
              <a:lnSpc>
                <a:spcPts val="1315"/>
              </a:lnSpc>
              <a:buSzPct val="110000"/>
              <a:buAutoNum type="arabicPeriod" startAt="66"/>
              <a:tabLst>
                <a:tab pos="240029" algn="l"/>
              </a:tabLst>
            </a:pPr>
            <a:r>
              <a:rPr sz="1000" spc="-10" dirty="0">
                <a:latin typeface="Calibri"/>
                <a:cs typeface="Calibri"/>
              </a:rPr>
              <a:t>Click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SzPct val="110000"/>
              <a:buAutoNum type="arabicPeriod" startAt="66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0"/>
              </a:spcBef>
              <a:buSzPct val="110000"/>
              <a:buAutoNum type="arabicPeriod" startAt="66"/>
              <a:tabLst>
                <a:tab pos="240029" algn="l"/>
              </a:tabLst>
            </a:pPr>
            <a:r>
              <a:rPr sz="1000" spc="-10" dirty="0">
                <a:latin typeface="Calibri"/>
                <a:cs typeface="Calibri"/>
              </a:rPr>
              <a:t>Press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554" y="4000626"/>
            <a:ext cx="3604895" cy="53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column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transfer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details.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b="1" i="1" dirty="0">
                <a:latin typeface="Calibri"/>
                <a:cs typeface="Calibri"/>
              </a:rPr>
              <a:t>80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Debit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dirty="0">
                <a:latin typeface="Calibri"/>
                <a:cs typeface="Calibri"/>
              </a:rPr>
              <a:t>&lt;ENTER&gt;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additional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2004" y="4681854"/>
            <a:ext cx="5688965" cy="1047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Centre’s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budget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impacted.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4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Assignment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area.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5"/>
              </a:spcBef>
              <a:buAutoNum type="arabicPeriod" startAt="69"/>
              <a:tabLst>
                <a:tab pos="690880" algn="l"/>
                <a:tab pos="1383665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i="1" dirty="0">
                <a:latin typeface="Calibri"/>
                <a:cs typeface="Calibri"/>
              </a:rPr>
              <a:t>NAIS1000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(Internal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Services).in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Cost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Center: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 startAt="69"/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Now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repeat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second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Center.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0"/>
              </a:spcBef>
              <a:buAutoNum type="arabicPeriod" startAt="70"/>
              <a:tabLst>
                <a:tab pos="690880" algn="l"/>
              </a:tabLst>
            </a:pPr>
            <a:r>
              <a:rPr sz="1100" dirty="0">
                <a:latin typeface="Calibri"/>
                <a:cs typeface="Calibri"/>
              </a:rPr>
              <a:t>Scroll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down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 input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area.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3058" y="6175629"/>
            <a:ext cx="525780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029" indent="-227329">
              <a:lnSpc>
                <a:spcPts val="1315"/>
              </a:lnSpc>
              <a:buSzPct val="110000"/>
              <a:buAutoNum type="arabicPeriod" startAt="71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SzPct val="110000"/>
              <a:buAutoNum type="arabicPeriod" startAt="71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0"/>
              </a:spcBef>
              <a:buSzPct val="110000"/>
              <a:buAutoNum type="arabicPeriod" startAt="71"/>
              <a:tabLst>
                <a:tab pos="240029" algn="l"/>
              </a:tabLst>
            </a:pPr>
            <a:r>
              <a:rPr sz="1000" spc="-10" dirty="0">
                <a:latin typeface="Calibri"/>
                <a:cs typeface="Calibri"/>
              </a:rPr>
              <a:t>Press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73554" y="6161913"/>
            <a:ext cx="3218180" cy="53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i="1" dirty="0">
                <a:latin typeface="Calibri"/>
                <a:cs typeface="Calibri"/>
              </a:rPr>
              <a:t>6850000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(Other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oper.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supplies)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b="1" i="1" dirty="0">
                <a:latin typeface="Calibri"/>
                <a:cs typeface="Calibri"/>
              </a:rPr>
              <a:t>95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Debit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dirty="0">
                <a:latin typeface="Calibri"/>
                <a:cs typeface="Calibri"/>
              </a:rPr>
              <a:t>&lt;ENTER&gt;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additional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2004" y="6844665"/>
            <a:ext cx="40633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Centre’s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budget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impacted.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3058" y="7029068"/>
            <a:ext cx="502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74.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3554" y="7015353"/>
            <a:ext cx="3207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latin typeface="Calibri"/>
                <a:cs typeface="Calibri"/>
              </a:rPr>
              <a:t>NAIS1000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(Internal</a:t>
            </a:r>
            <a:r>
              <a:rPr sz="1100" spc="-10" dirty="0">
                <a:latin typeface="Calibri"/>
                <a:cs typeface="Calibri"/>
              </a:rPr>
              <a:t> Services).in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Cost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center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2004" y="7355585"/>
            <a:ext cx="38582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bottom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summary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transactions.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2004" y="8039861"/>
            <a:ext cx="5579745" cy="7061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contributing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purchase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office </a:t>
            </a:r>
            <a:r>
              <a:rPr sz="1100" dirty="0">
                <a:latin typeface="Calibri"/>
                <a:cs typeface="Calibri"/>
              </a:rPr>
              <a:t>supplies.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However,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Consumables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OfficeWorks.</a:t>
            </a:r>
            <a:r>
              <a:rPr sz="1100" spc="2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debited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credited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the Consumables account.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 </a:t>
            </a:r>
            <a:r>
              <a:rPr sz="1100" dirty="0">
                <a:latin typeface="Calibri"/>
                <a:cs typeface="Calibri"/>
              </a:rPr>
              <a:t>additional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item.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3058" y="8824671"/>
            <a:ext cx="5353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75.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Scroll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3379" y="8741409"/>
            <a:ext cx="236220" cy="22097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273554" y="8810955"/>
            <a:ext cx="379602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685" algn="l"/>
              </a:tabLst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another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(3).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1624545"/>
            <a:ext cx="225082" cy="20527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923925" y="2221801"/>
            <a:ext cx="5855970" cy="1455420"/>
            <a:chOff x="923925" y="2221801"/>
            <a:chExt cx="5855970" cy="145542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450" y="2231263"/>
              <a:ext cx="5836920" cy="143636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28687" y="2226564"/>
              <a:ext cx="5846445" cy="1445895"/>
            </a:xfrm>
            <a:custGeom>
              <a:avLst/>
              <a:gdLst/>
              <a:ahLst/>
              <a:cxnLst/>
              <a:rect l="l" t="t" r="r" b="b"/>
              <a:pathLst>
                <a:path w="5846445" h="1445895">
                  <a:moveTo>
                    <a:pt x="0" y="1445894"/>
                  </a:moveTo>
                  <a:lnTo>
                    <a:pt x="5846445" y="1445894"/>
                  </a:lnTo>
                  <a:lnTo>
                    <a:pt x="5846445" y="0"/>
                  </a:lnTo>
                  <a:lnTo>
                    <a:pt x="0" y="0"/>
                  </a:lnTo>
                  <a:lnTo>
                    <a:pt x="0" y="144589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923925" y="5735002"/>
            <a:ext cx="5847715" cy="260350"/>
            <a:chOff x="923925" y="5735002"/>
            <a:chExt cx="5847715" cy="26035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884" y="5777495"/>
              <a:ext cx="5746493" cy="159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28687" y="5739765"/>
              <a:ext cx="5838190" cy="250825"/>
            </a:xfrm>
            <a:custGeom>
              <a:avLst/>
              <a:gdLst/>
              <a:ahLst/>
              <a:cxnLst/>
              <a:rect l="l" t="t" r="r" b="b"/>
              <a:pathLst>
                <a:path w="5838190" h="250825">
                  <a:moveTo>
                    <a:pt x="0" y="250825"/>
                  </a:moveTo>
                  <a:lnTo>
                    <a:pt x="5838190" y="250825"/>
                  </a:lnTo>
                  <a:lnTo>
                    <a:pt x="5838190" y="0"/>
                  </a:lnTo>
                  <a:lnTo>
                    <a:pt x="0" y="0"/>
                  </a:lnTo>
                  <a:lnTo>
                    <a:pt x="0" y="2508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70760" y="7546085"/>
            <a:ext cx="3122930" cy="334644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16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41881"/>
            <a:ext cx="11913870" cy="49644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b="1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Reporting</a:t>
            </a:r>
            <a:r>
              <a:rPr sz="2400" b="1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Technologies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SAP</a:t>
            </a:r>
            <a:r>
              <a:rPr sz="2400" b="1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Material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(MM):</a:t>
            </a:r>
            <a:r>
              <a:rPr sz="2400" b="1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Utilized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activities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within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an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organization,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SAP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MM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integrates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other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business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functions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sales.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leveraging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SAP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MM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help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businesses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better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their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activities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by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providing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detailed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reporting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analytics,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essential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making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informed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decisions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a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dynamic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economic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environment.</a:t>
            </a:r>
            <a:endParaRPr sz="2400">
              <a:latin typeface="Calibri"/>
              <a:cs typeface="Calibri"/>
            </a:endParaRPr>
          </a:p>
          <a:p>
            <a:pPr marL="355600" marR="34544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0D0D0D"/>
                </a:solidFill>
                <a:latin typeface="Calibri"/>
                <a:cs typeface="Calibri"/>
              </a:rPr>
              <a:t>Technological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Integration:</a:t>
            </a:r>
            <a:r>
              <a:rPr sz="2400" b="1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rise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digital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transformation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integrating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advanced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technologies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like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AI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predictive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analytics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processes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lead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more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proactive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resources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improved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operational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efficiencies.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80664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4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2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pc="-10" dirty="0"/>
              <a:t>Optimizing</a:t>
            </a:r>
            <a:r>
              <a:rPr spc="-65" dirty="0"/>
              <a:t> </a:t>
            </a:r>
            <a:r>
              <a:rPr spc="-10" dirty="0"/>
              <a:t>Procurement </a:t>
            </a:r>
            <a:r>
              <a:rPr dirty="0"/>
              <a:t>and</a:t>
            </a:r>
            <a:r>
              <a:rPr spc="-90" dirty="0"/>
              <a:t> </a:t>
            </a:r>
            <a:r>
              <a:rPr spc="-10" dirty="0"/>
              <a:t>Inventory</a:t>
            </a:r>
            <a:r>
              <a:rPr spc="-80" dirty="0"/>
              <a:t> </a:t>
            </a:r>
            <a:r>
              <a:rPr spc="-10" dirty="0"/>
              <a:t>Management</a:t>
            </a:r>
            <a:r>
              <a:rPr spc="-70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spc="-10" dirty="0"/>
              <a:t>Australia:</a:t>
            </a:r>
            <a:r>
              <a:rPr spc="-65" dirty="0"/>
              <a:t> </a:t>
            </a:r>
            <a:r>
              <a:rPr spc="-50" dirty="0"/>
              <a:t>A </a:t>
            </a:r>
            <a:r>
              <a:rPr spc="-10" dirty="0"/>
              <a:t>Comprehensive</a:t>
            </a:r>
            <a:r>
              <a:rPr spc="-110" dirty="0"/>
              <a:t> </a:t>
            </a:r>
            <a:r>
              <a:rPr spc="-10" dirty="0"/>
              <a:t>Approach</a:t>
            </a:r>
            <a:endParaRPr sz="26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3058" y="1106169"/>
            <a:ext cx="535305" cy="69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9395" indent="-226695">
              <a:lnSpc>
                <a:spcPct val="100000"/>
              </a:lnSpc>
              <a:spcBef>
                <a:spcPts val="95"/>
              </a:spcBef>
              <a:buAutoNum type="arabicPeriod" startAt="76"/>
              <a:tabLst>
                <a:tab pos="239395" algn="l"/>
              </a:tabLst>
            </a:pPr>
            <a:r>
              <a:rPr sz="1000" spc="-10" dirty="0">
                <a:latin typeface="Calibri"/>
                <a:cs typeface="Calibri"/>
              </a:rPr>
              <a:t>Scroll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45"/>
              </a:spcBef>
              <a:buSzPct val="110000"/>
              <a:buAutoNum type="arabicPeriod" startAt="76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SzPct val="110000"/>
              <a:buAutoNum type="arabicPeriod" startAt="76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0"/>
              </a:spcBef>
              <a:buSzPct val="110000"/>
              <a:buAutoNum type="arabicPeriod" startAt="76"/>
              <a:tabLst>
                <a:tab pos="240029" algn="l"/>
              </a:tabLst>
            </a:pPr>
            <a:r>
              <a:rPr sz="1000" spc="-10" dirty="0">
                <a:latin typeface="Calibri"/>
                <a:cs typeface="Calibri"/>
              </a:rPr>
              <a:t>Press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3554" y="1092453"/>
            <a:ext cx="3712210" cy="7061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bottom 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access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item.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1010000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(Consumables)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line. </a:t>
            </a:r>
            <a:r>
              <a:rPr sz="1100" b="1" dirty="0">
                <a:latin typeface="Calibri"/>
                <a:cs typeface="Calibri"/>
              </a:rPr>
              <a:t>175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Credit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dirty="0">
                <a:latin typeface="Calibri"/>
                <a:cs typeface="Calibri"/>
              </a:rPr>
              <a:t>&lt;ENTER&gt;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details.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1944370"/>
            <a:ext cx="53822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should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simulate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detect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errors.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3058" y="2194305"/>
            <a:ext cx="4908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80.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Click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1239" y="2180589"/>
            <a:ext cx="11220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test the</a:t>
            </a:r>
            <a:r>
              <a:rPr sz="1100" spc="-10" dirty="0">
                <a:latin typeface="Calibri"/>
                <a:cs typeface="Calibri"/>
              </a:rPr>
              <a:t> postings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2351277"/>
            <a:ext cx="23355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 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similar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should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appear: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131688"/>
            <a:ext cx="50241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no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errors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ready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make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0" dirty="0">
                <a:latin typeface="Calibri"/>
                <a:cs typeface="Calibri"/>
              </a:rPr>
              <a:t> Entry.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3058" y="5377053"/>
            <a:ext cx="4908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81.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Click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0739" y="5363336"/>
            <a:ext cx="14528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complete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transfer.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5703188"/>
            <a:ext cx="5861050" cy="2084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Display</a:t>
            </a:r>
            <a:r>
              <a:rPr sz="11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General</a:t>
            </a:r>
            <a:r>
              <a:rPr sz="11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Ledger</a:t>
            </a:r>
            <a:r>
              <a:rPr sz="11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Account</a:t>
            </a:r>
            <a:r>
              <a:rPr sz="11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Balances</a:t>
            </a:r>
            <a:endParaRPr sz="1100">
              <a:latin typeface="Calibri"/>
              <a:cs typeface="Calibri"/>
            </a:endParaRPr>
          </a:p>
          <a:p>
            <a:pPr marL="12700" marR="477520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confirm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individual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activity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associated </a:t>
            </a:r>
            <a:r>
              <a:rPr sz="1100" dirty="0">
                <a:latin typeface="Calibri"/>
                <a:cs typeface="Calibri"/>
              </a:rPr>
              <a:t>balances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several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company.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00" dirty="0">
                <a:latin typeface="Calibri"/>
                <a:cs typeface="Calibri"/>
              </a:rPr>
              <a:t>Previously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steps</a:t>
            </a:r>
            <a:r>
              <a:rPr sz="11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25</a:t>
            </a:r>
            <a:r>
              <a:rPr sz="11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11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C00000"/>
                </a:solidFill>
                <a:latin typeface="Calibri"/>
                <a:cs typeface="Calibri"/>
              </a:rPr>
              <a:t>31</a:t>
            </a:r>
            <a:r>
              <a:rPr sz="1100" spc="-25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spcBef>
                <a:spcPts val="25"/>
              </a:spcBef>
              <a:tabLst>
                <a:tab pos="1383665" algn="l"/>
              </a:tabLst>
            </a:pPr>
            <a:r>
              <a:rPr sz="1100" dirty="0">
                <a:latin typeface="Calibri"/>
                <a:cs typeface="Calibri"/>
              </a:rPr>
              <a:t>82.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Repeat</a:t>
            </a:r>
            <a:r>
              <a:rPr sz="1100" dirty="0">
                <a:latin typeface="Calibri"/>
                <a:cs typeface="Calibri"/>
              </a:rPr>
              <a:t>	these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steps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involved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purchase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office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supplies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What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for: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</a:tabLst>
            </a:pPr>
            <a:r>
              <a:rPr sz="1100" spc="-10" dirty="0">
                <a:latin typeface="Calibri"/>
                <a:cs typeface="Calibri"/>
              </a:rPr>
              <a:t>Consumables?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80"/>
              </a:spcBef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Supplies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Expenses?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Calibri"/>
              <a:cs typeface="Calibri"/>
            </a:endParaRPr>
          </a:p>
          <a:p>
            <a:pPr marL="12700" marR="32384">
              <a:lnSpc>
                <a:spcPct val="1008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completed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exercises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Accounting.</a:t>
            </a:r>
            <a:r>
              <a:rPr sz="1100" spc="2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However,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underpins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all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exercises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continually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referring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functions.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2135733"/>
            <a:ext cx="495300" cy="19801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23925" y="2551366"/>
            <a:ext cx="5850890" cy="2416810"/>
            <a:chOff x="923925" y="2551366"/>
            <a:chExt cx="5850890" cy="241681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450" y="2560955"/>
              <a:ext cx="5831840" cy="23977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28687" y="2556129"/>
              <a:ext cx="5841365" cy="2407285"/>
            </a:xfrm>
            <a:custGeom>
              <a:avLst/>
              <a:gdLst/>
              <a:ahLst/>
              <a:cxnLst/>
              <a:rect l="l" t="t" r="r" b="b"/>
              <a:pathLst>
                <a:path w="5841365" h="2407285">
                  <a:moveTo>
                    <a:pt x="0" y="2407285"/>
                  </a:moveTo>
                  <a:lnTo>
                    <a:pt x="5841365" y="2407285"/>
                  </a:lnTo>
                  <a:lnTo>
                    <a:pt x="5841365" y="0"/>
                  </a:lnTo>
                  <a:lnTo>
                    <a:pt x="0" y="0"/>
                  </a:lnTo>
                  <a:lnTo>
                    <a:pt x="0" y="240728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5321757"/>
            <a:ext cx="305803" cy="192582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17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8373"/>
            <a:ext cx="11687175" cy="386778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Inventory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Types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Inventory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Systems: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discusses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various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systems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fixed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order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quantity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fixed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time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period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models.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choosing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right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system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could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depend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on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nature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goods,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market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conditions,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geographical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spread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operations.</a:t>
            </a:r>
            <a:endParaRPr sz="2400">
              <a:latin typeface="Calibri"/>
              <a:cs typeface="Calibri"/>
            </a:endParaRPr>
          </a:p>
          <a:p>
            <a:pPr marL="355600" marR="125730" indent="-34290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spc="-25" dirty="0">
                <a:solidFill>
                  <a:srgbClr val="0D0D0D"/>
                </a:solidFill>
                <a:latin typeface="Calibri"/>
                <a:cs typeface="Calibri"/>
              </a:rPr>
              <a:t>Just-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In-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Time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(JIT)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Systems: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Particularly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beneficial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industries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where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reducing inventory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holding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costs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crucial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due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high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real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estate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prices.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JIT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can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help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minimize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waste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improve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cash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flow,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which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vital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maintaining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competitiveness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market.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80664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4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2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pc="-10" dirty="0"/>
              <a:t>Optimizing</a:t>
            </a:r>
            <a:r>
              <a:rPr spc="-65" dirty="0"/>
              <a:t> </a:t>
            </a:r>
            <a:r>
              <a:rPr spc="-10" dirty="0"/>
              <a:t>Procurement </a:t>
            </a:r>
            <a:r>
              <a:rPr dirty="0"/>
              <a:t>and</a:t>
            </a:r>
            <a:r>
              <a:rPr spc="-90" dirty="0"/>
              <a:t> </a:t>
            </a:r>
            <a:r>
              <a:rPr spc="-10" dirty="0"/>
              <a:t>Inventory</a:t>
            </a:r>
            <a:r>
              <a:rPr spc="-80" dirty="0"/>
              <a:t> </a:t>
            </a:r>
            <a:r>
              <a:rPr spc="-10" dirty="0"/>
              <a:t>Management</a:t>
            </a:r>
            <a:r>
              <a:rPr spc="-70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spc="-10" dirty="0"/>
              <a:t>Australia:</a:t>
            </a:r>
            <a:r>
              <a:rPr spc="-65" dirty="0"/>
              <a:t> </a:t>
            </a:r>
            <a:r>
              <a:rPr spc="-50" dirty="0"/>
              <a:t>A </a:t>
            </a:r>
            <a:r>
              <a:rPr spc="-10" dirty="0"/>
              <a:t>Comprehensive</a:t>
            </a:r>
            <a:r>
              <a:rPr spc="-110" dirty="0"/>
              <a:t> </a:t>
            </a:r>
            <a:r>
              <a:rPr spc="-10" dirty="0"/>
              <a:t>Approach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7785</Words>
  <Application>Microsoft Office PowerPoint</Application>
  <PresentationFormat>Custom</PresentationFormat>
  <Paragraphs>697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Calibri</vt:lpstr>
      <vt:lpstr>Symbol</vt:lpstr>
      <vt:lpstr>Tahoma</vt:lpstr>
      <vt:lpstr>Times New Roman</vt:lpstr>
      <vt:lpstr>Verdana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Summary of Lecture Week 4 - Optimizing Procurement and Inventory Management in Australia: A Comprehensive Approach</vt:lpstr>
      <vt:lpstr>2. Summary of Lecture Week 4 - Optimizing Procurement and Inventory Management in Australia: A Comprehensive Approach</vt:lpstr>
      <vt:lpstr>2. Summary of Lecture Week 4 - Optimizing Procurement and Inventory Management in Australia: A Comprehensive Approach</vt:lpstr>
      <vt:lpstr>2. Summary of Lecture Week 4 - Optimizing Procurement and Inventory Management in Australia: A Comprehensive Approach</vt:lpstr>
      <vt:lpstr>2. Summary of Lecture Week 4 - Optimizing Procurement and Inventory Management in Australia: A Comprehensive Approach</vt:lpstr>
      <vt:lpstr>2. Summary of Lecture Week 4 - Advanced Procurement Strategies and Applications in the Australian Market Master Data in Procurement</vt:lpstr>
      <vt:lpstr>2. Summary of Lecture Week 4 - Advanced Procurement Strategies and Applications in the Australian Market</vt:lpstr>
      <vt:lpstr>2. Summary of Lecture Week 4 - Advanced Procurement Strategies and Applications in the Australian Market</vt:lpstr>
      <vt:lpstr>2. Summary of Lecture Week 4 - Advanced Procurement Strategies and Applications in the Australian Market</vt:lpstr>
      <vt:lpstr>2. Summary of Lecture Week 4 - Advanced Procurement Strategies and Applications in the Australian Market</vt:lpstr>
      <vt:lpstr>2. Summary of Lecture Week 4 - Streamlining Procurement in Australia: Compliance, Efficiency, and System Integration</vt:lpstr>
      <vt:lpstr>2. Summary of Lecture Week 4 - Streamlining Procurement in Australia: Compliance, Efficiency, and System Integration</vt:lpstr>
      <vt:lpstr>2. Summary of Lecture Week 4 - Streamlining Procurement in Australia: Compliance, Efficiency, and System Integration</vt:lpstr>
      <vt:lpstr>2. Summary of Lecture Week 4 - Streamlining Procurement in Australia: Compliance, Efficiency, and System Integration</vt:lpstr>
      <vt:lpstr>2. Summary of Lecture Week 4 - Streamlining Procurement in Australia: Compliance, Efficiency, and System Integration</vt:lpstr>
      <vt:lpstr>2. Summary of Lecture Week 4 - Streamlining Procurement in Australia: Compliance, Efficiency, and System Integration</vt:lpstr>
      <vt:lpstr>HS2041 – Enterprise Systems</vt:lpstr>
      <vt:lpstr>Overview</vt:lpstr>
      <vt:lpstr>Financial Accounting</vt:lpstr>
      <vt:lpstr>Financial Accounting (Contd)</vt:lpstr>
      <vt:lpstr>Financial Accounting</vt:lpstr>
      <vt:lpstr>6. Tutorial Week 2 &amp; 3</vt:lpstr>
      <vt:lpstr>Accessing the Financial Accounting Space</vt:lpstr>
      <vt:lpstr>Navigate to Manage G/L Account Master Data</vt:lpstr>
      <vt:lpstr>Filter G/L Account Information</vt:lpstr>
      <vt:lpstr>View G/L Account Details</vt:lpstr>
      <vt:lpstr>Chart of Accounts - Overview</vt:lpstr>
      <vt:lpstr>Viewing Company Code Data</vt:lpstr>
      <vt:lpstr>Company Code Assignment Details</vt:lpstr>
      <vt:lpstr>Additional Financial Data Views</vt:lpstr>
      <vt:lpstr>Display Financial Statements</vt:lpstr>
      <vt:lpstr>Accessing Balance Sheet / Income Statement</vt:lpstr>
      <vt:lpstr>Input Statement Parameters</vt:lpstr>
      <vt:lpstr>Financial Statement Overview</vt:lpstr>
      <vt:lpstr>Expand Statement for Details</vt:lpstr>
      <vt:lpstr>Drill Down Into Financial Data</vt:lpstr>
      <vt:lpstr> Display Line Items in General Ledger</vt:lpstr>
      <vt:lpstr>View Journal Entry Details – Part 1</vt:lpstr>
      <vt:lpstr>View Journal Entry Details – Part 2</vt:lpstr>
      <vt:lpstr>Post Transfer of Funds to an Account</vt:lpstr>
      <vt:lpstr>Post Transfer of Funds to an Account</vt:lpstr>
      <vt:lpstr>Post Transfer of funds to an Account</vt:lpstr>
      <vt:lpstr>Post Funds Transfer to an Account</vt:lpstr>
      <vt:lpstr>Post Funds Transfer to an Account</vt:lpstr>
      <vt:lpstr>Post Funds Transfer to an Account</vt:lpstr>
      <vt:lpstr>Post Funds Transfer to an Account</vt:lpstr>
      <vt:lpstr>Create a Journal Entry</vt:lpstr>
      <vt:lpstr>Create a Journal Entry</vt:lpstr>
      <vt:lpstr>Create a Journal Entry</vt:lpstr>
      <vt:lpstr>Create a Journal Entry</vt:lpstr>
      <vt:lpstr>Create a Journal Entry</vt:lpstr>
      <vt:lpstr>How to Fix an Error</vt:lpstr>
      <vt:lpstr>How to Fix an Error</vt:lpstr>
      <vt:lpstr>How to Fix an Error</vt:lpstr>
      <vt:lpstr>How to Fix an Error</vt:lpstr>
      <vt:lpstr>Logging Off</vt:lpstr>
      <vt:lpstr>Logging Off</vt:lpstr>
      <vt:lpstr>End of Workshop 2 Week 4 &amp;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</dc:title>
  <dc:creator>Farshid Keivanian</dc:creator>
  <cp:lastModifiedBy>Farshid Keivanian</cp:lastModifiedBy>
  <cp:revision>77</cp:revision>
  <dcterms:created xsi:type="dcterms:W3CDTF">2025-04-14T19:29:56Z</dcterms:created>
  <dcterms:modified xsi:type="dcterms:W3CDTF">2025-04-18T11:45:12Z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Adobe Acrobat Pro (64-bit) 24.2.20687</vt:lpwstr>
  </property>
  <property fmtid="{D5CDD505-2E9C-101B-9397-08002B2CF9AE}" pid="4" name="LastSaved">
    <vt:filetime>2025-04-14T00:00:00Z</vt:filetime>
  </property>
  <property fmtid="{D5CDD505-2E9C-101B-9397-08002B2CF9AE}" pid="5" name="Producer">
    <vt:lpwstr>Adobe Acrobat Pro (64-bit) 24.2.20687</vt:lpwstr>
  </property>
</Properties>
</file>